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78"/>
  </p:notesMasterIdLst>
  <p:handoutMasterIdLst>
    <p:handoutMasterId r:id="rId79"/>
  </p:handoutMasterIdLst>
  <p:sldIdLst>
    <p:sldId id="281" r:id="rId5"/>
    <p:sldId id="436" r:id="rId6"/>
    <p:sldId id="450" r:id="rId7"/>
    <p:sldId id="504" r:id="rId8"/>
    <p:sldId id="505" r:id="rId9"/>
    <p:sldId id="506" r:id="rId10"/>
    <p:sldId id="507" r:id="rId11"/>
    <p:sldId id="508" r:id="rId12"/>
    <p:sldId id="509" r:id="rId13"/>
    <p:sldId id="472" r:id="rId14"/>
    <p:sldId id="473" r:id="rId15"/>
    <p:sldId id="475" r:id="rId16"/>
    <p:sldId id="510" r:id="rId17"/>
    <p:sldId id="511" r:id="rId18"/>
    <p:sldId id="512" r:id="rId19"/>
    <p:sldId id="396" r:id="rId20"/>
    <p:sldId id="441" r:id="rId21"/>
    <p:sldId id="397" r:id="rId22"/>
    <p:sldId id="442" r:id="rId23"/>
    <p:sldId id="398" r:id="rId24"/>
    <p:sldId id="516" r:id="rId25"/>
    <p:sldId id="518" r:id="rId26"/>
    <p:sldId id="519" r:id="rId27"/>
    <p:sldId id="520" r:id="rId28"/>
    <p:sldId id="521" r:id="rId29"/>
    <p:sldId id="401" r:id="rId30"/>
    <p:sldId id="402" r:id="rId31"/>
    <p:sldId id="404" r:id="rId32"/>
    <p:sldId id="405" r:id="rId33"/>
    <p:sldId id="407" r:id="rId34"/>
    <p:sldId id="408" r:id="rId35"/>
    <p:sldId id="409" r:id="rId36"/>
    <p:sldId id="500" r:id="rId37"/>
    <p:sldId id="503" r:id="rId38"/>
    <p:sldId id="513" r:id="rId39"/>
    <p:sldId id="514" r:id="rId40"/>
    <p:sldId id="437" r:id="rId41"/>
    <p:sldId id="438" r:id="rId42"/>
    <p:sldId id="515" r:id="rId43"/>
    <p:sldId id="522" r:id="rId44"/>
    <p:sldId id="393" r:id="rId45"/>
    <p:sldId id="394" r:id="rId46"/>
    <p:sldId id="395" r:id="rId47"/>
    <p:sldId id="523" r:id="rId48"/>
    <p:sldId id="529" r:id="rId49"/>
    <p:sldId id="528" r:id="rId50"/>
    <p:sldId id="530" r:id="rId51"/>
    <p:sldId id="531" r:id="rId52"/>
    <p:sldId id="532" r:id="rId53"/>
    <p:sldId id="533" r:id="rId54"/>
    <p:sldId id="524" r:id="rId55"/>
    <p:sldId id="534" r:id="rId56"/>
    <p:sldId id="416" r:id="rId57"/>
    <p:sldId id="419" r:id="rId58"/>
    <p:sldId id="525" r:id="rId59"/>
    <p:sldId id="526" r:id="rId60"/>
    <p:sldId id="527" r:id="rId61"/>
    <p:sldId id="420" r:id="rId62"/>
    <p:sldId id="422" r:id="rId63"/>
    <p:sldId id="421" r:id="rId64"/>
    <p:sldId id="423" r:id="rId65"/>
    <p:sldId id="424" r:id="rId66"/>
    <p:sldId id="443" r:id="rId67"/>
    <p:sldId id="425" r:id="rId68"/>
    <p:sldId id="426" r:id="rId69"/>
    <p:sldId id="428" r:id="rId70"/>
    <p:sldId id="429" r:id="rId71"/>
    <p:sldId id="433" r:id="rId72"/>
    <p:sldId id="502" r:id="rId73"/>
    <p:sldId id="430" r:id="rId74"/>
    <p:sldId id="432" r:id="rId75"/>
    <p:sldId id="434" r:id="rId76"/>
    <p:sldId id="266" r:id="rId77"/>
  </p:sldIdLst>
  <p:sldSz cx="12188825" cy="6858000"/>
  <p:notesSz cx="6858000" cy="9144000"/>
  <p:defaultTextStyle>
    <a:defPPr rtl="0">
      <a:defRPr lang="it-IT"/>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howGuides="1">
      <p:cViewPr varScale="1">
        <p:scale>
          <a:sx n="72" d="100"/>
          <a:sy n="72" d="100"/>
        </p:scale>
        <p:origin x="618" y="78"/>
      </p:cViewPr>
      <p:guideLst>
        <p:guide pos="3839"/>
        <p:guide orient="horz" pos="2160"/>
      </p:guideLst>
    </p:cSldViewPr>
  </p:slideViewPr>
  <p:notesTextViewPr>
    <p:cViewPr>
      <p:scale>
        <a:sx n="1" d="1"/>
        <a:sy n="1" d="1"/>
      </p:scale>
      <p:origin x="0" y="0"/>
    </p:cViewPr>
  </p:notesTextViewPr>
  <p:sorterViewPr>
    <p:cViewPr>
      <p:scale>
        <a:sx n="100" d="100"/>
        <a:sy n="100" d="100"/>
      </p:scale>
      <p:origin x="0" y="5796"/>
    </p:cViewPr>
  </p:sorterViewPr>
  <p:notesViewPr>
    <p:cSldViewPr>
      <p:cViewPr varScale="1">
        <p:scale>
          <a:sx n="91" d="100"/>
          <a:sy n="91" d="100"/>
        </p:scale>
        <p:origin x="37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it-IT" dirty="0">
              <a:solidFill>
                <a:schemeClr val="tx2"/>
              </a:solidFill>
            </a:endParaRPr>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4D67EDB0-F018-496F-8F68-727CAC762366}" type="datetime1">
              <a:rPr lang="it-IT" smtClean="0">
                <a:solidFill>
                  <a:schemeClr val="tx2"/>
                </a:solidFill>
              </a:rPr>
              <a:pPr algn="r" rtl="0"/>
              <a:t>19/11/2024</a:t>
            </a:fld>
            <a:endParaRPr lang="it-IT" dirty="0">
              <a:solidFill>
                <a:schemeClr val="tx2"/>
              </a:solidFill>
            </a:endParaRPr>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it-IT" dirty="0">
              <a:solidFill>
                <a:schemeClr val="tx2"/>
              </a:solidFill>
            </a:endParaRPr>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it-IT" smtClean="0">
                <a:solidFill>
                  <a:schemeClr val="tx2"/>
                </a:solidFill>
              </a:rPr>
              <a:pPr algn="r" rtl="0"/>
              <a:t>‹N›</a:t>
            </a:fld>
            <a:endParaRPr lang="it-IT"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it-IT" noProof="0"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F9884719-FFCB-46F9-8265-FD147781F801}" type="datetime1">
              <a:rPr lang="it-IT" smtClean="0"/>
              <a:pPr/>
              <a:t>19/11/2024</a:t>
            </a:fld>
            <a:endParaRPr lang="it-IT" dirty="0"/>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it-IT" smtClean="0"/>
              <a:pPr/>
              <a:t>‹N›</a:t>
            </a:fld>
            <a:endParaRPr lang="it-IT"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it-IT" noProof="0"/>
              <a:t>Fare clic per modificare lo stile del titolo</a:t>
            </a:r>
            <a:endParaRPr lang="it-IT" noProof="0" dirty="0"/>
          </a:p>
        </p:txBody>
      </p:sp>
      <p:sp>
        <p:nvSpPr>
          <p:cNvPr id="3" name="Sottotitolo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it-IT" noProof="0"/>
              <a:t>Fare clic per modificare lo stile del sottotitolo dello schema</a:t>
            </a:r>
            <a:endParaRPr lang="it-IT"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a:t>
            </a:r>
            <a:endParaRPr lang="it-IT" noProof="0" dirty="0"/>
          </a:p>
        </p:txBody>
      </p:sp>
      <p:sp>
        <p:nvSpPr>
          <p:cNvPr id="3" name="Segnaposto testo verticale 2"/>
          <p:cNvSpPr>
            <a:spLocks noGrp="1"/>
          </p:cNvSpPr>
          <p:nvPr>
            <p:ph type="body" orient="vert" idx="1" hasCustomPrompt="1"/>
          </p:nvPr>
        </p:nvSpPr>
        <p:spPr/>
        <p:txBody>
          <a:bodyPr vert="eaVert" rtlCol="0"/>
          <a:lstStyle/>
          <a:p>
            <a:pPr lvl="0"/>
            <a:r>
              <a:rPr lang="it-IT"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10"/>
          </p:nvPr>
        </p:nvSpPr>
        <p:spPr/>
        <p:txBody>
          <a:bodyPr rtlCol="0"/>
          <a:lstStyle>
            <a:lvl1pPr>
              <a:defRPr/>
            </a:lvl1pPr>
          </a:lstStyle>
          <a:p>
            <a:fld id="{B7A97E6A-B246-4B9D-8524-EC75889DBC3F}" type="datetime1">
              <a:rPr lang="it-IT" smtClean="0"/>
              <a:pPr/>
              <a:t>19/11/2024</a:t>
            </a:fld>
            <a:endParaRPr lang="it-IT" dirty="0"/>
          </a:p>
        </p:txBody>
      </p:sp>
      <p:sp>
        <p:nvSpPr>
          <p:cNvPr id="5" name="Segnaposto piè di pagina 4"/>
          <p:cNvSpPr>
            <a:spLocks noGrp="1"/>
          </p:cNvSpPr>
          <p:nvPr>
            <p:ph type="ftr" sz="quarter" idx="11"/>
          </p:nvPr>
        </p:nvSpPr>
        <p:spPr/>
        <p:txBody>
          <a:bodyPr rtlCol="0"/>
          <a:lstStyle/>
          <a:p>
            <a:pPr rtl="0"/>
            <a:endParaRPr lang="it-IT" noProof="0" dirty="0"/>
          </a:p>
        </p:txBody>
      </p:sp>
      <p:sp>
        <p:nvSpPr>
          <p:cNvPr id="6" name="Segnaposto numero diapositiva 5"/>
          <p:cNvSpPr>
            <a:spLocks noGrp="1"/>
          </p:cNvSpPr>
          <p:nvPr>
            <p:ph type="sldNum" sz="quarter" idx="12"/>
          </p:nvPr>
        </p:nvSpPr>
        <p:spPr/>
        <p:txBody>
          <a:bodyPr rtlCol="0"/>
          <a:lstStyle/>
          <a:p>
            <a:pPr rtl="0"/>
            <a:fld id="{591C5AD9-787D-40FA-8A4D-16A055B9AF81}" type="slidenum">
              <a:rPr lang="it-IT" noProof="0" smtClean="0"/>
              <a:t>‹N›</a:t>
            </a:fld>
            <a:endParaRPr lang="it-IT"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852633" y="274638"/>
            <a:ext cx="1422030" cy="5897561"/>
          </a:xfrm>
        </p:spPr>
        <p:txBody>
          <a:bodyPr vert="eaVert" rtlCol="0"/>
          <a:lstStyle/>
          <a:p>
            <a:pPr rtl="0"/>
            <a:r>
              <a:rPr lang="it-IT" noProof="0"/>
              <a:t>Fare clic per modificare lo stile del titolo</a:t>
            </a:r>
            <a:endParaRPr lang="it-IT" noProof="0" dirty="0"/>
          </a:p>
        </p:txBody>
      </p:sp>
      <p:sp>
        <p:nvSpPr>
          <p:cNvPr id="3" name="Segnaposto testo verticale 2"/>
          <p:cNvSpPr>
            <a:spLocks noGrp="1"/>
          </p:cNvSpPr>
          <p:nvPr>
            <p:ph type="body" orient="vert" idx="1" hasCustomPrompt="1"/>
          </p:nvPr>
        </p:nvSpPr>
        <p:spPr>
          <a:xfrm>
            <a:off x="1117309" y="274638"/>
            <a:ext cx="8532178" cy="5897561"/>
          </a:xfrm>
        </p:spPr>
        <p:txBody>
          <a:bodyPr vert="eaVert" rtlCol="0"/>
          <a:lstStyle/>
          <a:p>
            <a:pPr lvl="0"/>
            <a:r>
              <a:rPr lang="it-IT"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10"/>
          </p:nvPr>
        </p:nvSpPr>
        <p:spPr/>
        <p:txBody>
          <a:bodyPr rtlCol="0"/>
          <a:lstStyle>
            <a:lvl1pPr>
              <a:defRPr/>
            </a:lvl1pPr>
          </a:lstStyle>
          <a:p>
            <a:fld id="{9BD171A8-8A27-4A4A-8A60-0622AF230D89}" type="datetime1">
              <a:rPr lang="it-IT" smtClean="0"/>
              <a:pPr/>
              <a:t>19/11/2024</a:t>
            </a:fld>
            <a:endParaRPr lang="it-IT" dirty="0"/>
          </a:p>
        </p:txBody>
      </p:sp>
      <p:sp>
        <p:nvSpPr>
          <p:cNvPr id="5" name="Segnaposto piè di pagina 4"/>
          <p:cNvSpPr>
            <a:spLocks noGrp="1"/>
          </p:cNvSpPr>
          <p:nvPr>
            <p:ph type="ftr" sz="quarter" idx="11"/>
          </p:nvPr>
        </p:nvSpPr>
        <p:spPr/>
        <p:txBody>
          <a:bodyPr rtlCol="0"/>
          <a:lstStyle/>
          <a:p>
            <a:pPr rtl="0"/>
            <a:endParaRPr lang="it-IT" noProof="0" dirty="0"/>
          </a:p>
        </p:txBody>
      </p:sp>
      <p:sp>
        <p:nvSpPr>
          <p:cNvPr id="6" name="Segnaposto numero diapositiva 5"/>
          <p:cNvSpPr>
            <a:spLocks noGrp="1"/>
          </p:cNvSpPr>
          <p:nvPr>
            <p:ph type="sldNum" sz="quarter" idx="12"/>
          </p:nvPr>
        </p:nvSpPr>
        <p:spPr/>
        <p:txBody>
          <a:bodyPr rtlCol="0"/>
          <a:lstStyle/>
          <a:p>
            <a:pPr rtl="0"/>
            <a:fld id="{591C5AD9-787D-40FA-8A4D-16A055B9AF81}" type="slidenum">
              <a:rPr lang="it-IT" noProof="0" smtClean="0"/>
              <a:t>‹N›</a:t>
            </a:fld>
            <a:endParaRPr lang="it-IT"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a:t>
            </a:r>
            <a:endParaRPr lang="it-IT" noProof="0" dirty="0"/>
          </a:p>
        </p:txBody>
      </p:sp>
      <p:sp>
        <p:nvSpPr>
          <p:cNvPr id="3" name="Segnaposto contenuto 2"/>
          <p:cNvSpPr>
            <a:spLocks noGrp="1"/>
          </p:cNvSpPr>
          <p:nvPr>
            <p:ph idx="1" hasCustomPrompt="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a:r>
              <a:rPr lang="it-IT"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10"/>
          </p:nvPr>
        </p:nvSpPr>
        <p:spPr/>
        <p:txBody>
          <a:bodyPr rtlCol="0"/>
          <a:lstStyle>
            <a:lvl1pPr>
              <a:defRPr/>
            </a:lvl1pPr>
          </a:lstStyle>
          <a:p>
            <a:fld id="{CDD34EC6-0BA8-4D39-BD62-890B1E1C3FD1}" type="datetime1">
              <a:rPr lang="it-IT" smtClean="0"/>
              <a:pPr/>
              <a:t>19/11/2024</a:t>
            </a:fld>
            <a:endParaRPr lang="it-IT" dirty="0"/>
          </a:p>
        </p:txBody>
      </p:sp>
      <p:sp>
        <p:nvSpPr>
          <p:cNvPr id="5" name="Segnaposto piè di pagina 4"/>
          <p:cNvSpPr>
            <a:spLocks noGrp="1"/>
          </p:cNvSpPr>
          <p:nvPr>
            <p:ph type="ftr" sz="quarter" idx="11"/>
          </p:nvPr>
        </p:nvSpPr>
        <p:spPr/>
        <p:txBody>
          <a:bodyPr rtlCol="0"/>
          <a:lstStyle/>
          <a:p>
            <a:pPr rtl="0"/>
            <a:endParaRPr lang="it-IT" noProof="0" dirty="0"/>
          </a:p>
        </p:txBody>
      </p:sp>
      <p:sp>
        <p:nvSpPr>
          <p:cNvPr id="6" name="Segnaposto numero diapositiva 5"/>
          <p:cNvSpPr>
            <a:spLocks noGrp="1"/>
          </p:cNvSpPr>
          <p:nvPr>
            <p:ph type="sldNum" sz="quarter" idx="12"/>
          </p:nvPr>
        </p:nvSpPr>
        <p:spPr/>
        <p:txBody>
          <a:bodyPr rtlCol="0"/>
          <a:lstStyle/>
          <a:p>
            <a:pPr rtl="0"/>
            <a:fld id="{DA60BA0E-20D0-4E7C-B286-26C960A6788F}" type="slidenum">
              <a:rPr lang="it-IT" noProof="0" smtClean="0"/>
              <a:t>‹N›</a:t>
            </a:fld>
            <a:endParaRPr lang="it-IT"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12589" y="4445000"/>
            <a:ext cx="7008574" cy="1930400"/>
          </a:xfrm>
        </p:spPr>
        <p:txBody>
          <a:bodyPr rtlCol="0" anchor="t">
            <a:noAutofit/>
          </a:bodyPr>
          <a:lstStyle>
            <a:lvl1pPr algn="l" rtl="0">
              <a:defRPr sz="5200" b="0" cap="none" baseline="0"/>
            </a:lvl1pPr>
          </a:lstStyle>
          <a:p>
            <a:pPr rtl="0"/>
            <a:r>
              <a:rPr lang="it-IT" noProof="0"/>
              <a:t>Fare clic per modificare lo stile del titolo</a:t>
            </a:r>
            <a:endParaRPr lang="it-IT" noProof="0" dirty="0"/>
          </a:p>
        </p:txBody>
      </p:sp>
      <p:sp>
        <p:nvSpPr>
          <p:cNvPr id="3" name="Segnaposto testo 2"/>
          <p:cNvSpPr>
            <a:spLocks noGrp="1"/>
          </p:cNvSpPr>
          <p:nvPr>
            <p:ph type="body" idx="1" hasCustomPrompt="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a:r>
              <a:rPr lang="it-IT" dirty="0"/>
              <a:t>Fare clic per modificare stili del testo dello schema</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a:t>
            </a:r>
            <a:endParaRPr lang="it-IT" noProof="0" dirty="0"/>
          </a:p>
        </p:txBody>
      </p:sp>
      <p:sp>
        <p:nvSpPr>
          <p:cNvPr id="3" name="Segnaposto contenuto 2"/>
          <p:cNvSpPr>
            <a:spLocks noGrp="1"/>
          </p:cNvSpPr>
          <p:nvPr>
            <p:ph sz="half" idx="1" hasCustomPrompt="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a:r>
              <a:rPr lang="it-IT"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contenuto 3"/>
          <p:cNvSpPr>
            <a:spLocks noGrp="1"/>
          </p:cNvSpPr>
          <p:nvPr>
            <p:ph sz="half" idx="2" hasCustomPrompt="1"/>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a:r>
              <a:rPr lang="it-IT"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5" name="Segnaposto data 4"/>
          <p:cNvSpPr>
            <a:spLocks noGrp="1"/>
          </p:cNvSpPr>
          <p:nvPr>
            <p:ph type="dt" sz="half" idx="10"/>
          </p:nvPr>
        </p:nvSpPr>
        <p:spPr/>
        <p:txBody>
          <a:bodyPr rtlCol="0"/>
          <a:lstStyle>
            <a:lvl1pPr>
              <a:defRPr/>
            </a:lvl1pPr>
          </a:lstStyle>
          <a:p>
            <a:fld id="{4C431E00-A672-47D6-9927-68EF9A42A9F2}" type="datetime1">
              <a:rPr lang="it-IT" smtClean="0"/>
              <a:pPr/>
              <a:t>19/11/2024</a:t>
            </a:fld>
            <a:endParaRPr lang="it-IT" dirty="0"/>
          </a:p>
        </p:txBody>
      </p:sp>
      <p:sp>
        <p:nvSpPr>
          <p:cNvPr id="6" name="Segnaposto piè di pagina 5"/>
          <p:cNvSpPr>
            <a:spLocks noGrp="1"/>
          </p:cNvSpPr>
          <p:nvPr>
            <p:ph type="ftr" sz="quarter" idx="11"/>
          </p:nvPr>
        </p:nvSpPr>
        <p:spPr/>
        <p:txBody>
          <a:bodyPr rtlCol="0"/>
          <a:lstStyle/>
          <a:p>
            <a:pPr rtl="0"/>
            <a:endParaRPr lang="it-IT" noProof="0" dirty="0"/>
          </a:p>
        </p:txBody>
      </p:sp>
      <p:sp>
        <p:nvSpPr>
          <p:cNvPr id="7" name="Segnaposto numero diapositiva 6"/>
          <p:cNvSpPr>
            <a:spLocks noGrp="1"/>
          </p:cNvSpPr>
          <p:nvPr>
            <p:ph type="sldNum" sz="quarter" idx="12"/>
          </p:nvPr>
        </p:nvSpPr>
        <p:spPr/>
        <p:txBody>
          <a:bodyPr rtlCol="0"/>
          <a:lstStyle/>
          <a:p>
            <a:pPr rtl="0"/>
            <a:fld id="{EB37DED6-D4C7-42EE-AB49-D2E39E64FDE4}" type="slidenum">
              <a:rPr lang="it-IT" noProof="0" smtClean="0"/>
              <a:t>‹N›</a:t>
            </a:fld>
            <a:endParaRPr lang="it-IT"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lvl1pPr algn="l" rtl="0">
              <a:defRPr/>
            </a:lvl1pPr>
          </a:lstStyle>
          <a:p>
            <a:pPr rtl="0"/>
            <a:r>
              <a:rPr lang="it-IT" noProof="0"/>
              <a:t>Fare clic per modificare lo stile del titolo</a:t>
            </a:r>
            <a:endParaRPr lang="it-IT" noProof="0" dirty="0"/>
          </a:p>
        </p:txBody>
      </p:sp>
      <p:sp>
        <p:nvSpPr>
          <p:cNvPr id="3" name="Segnaposto testo 2"/>
          <p:cNvSpPr>
            <a:spLocks noGrp="1"/>
          </p:cNvSpPr>
          <p:nvPr>
            <p:ph type="body" idx="1" hasCustomPrompt="1"/>
          </p:nvPr>
        </p:nvSpPr>
        <p:spPr>
          <a:xfrm>
            <a:off x="1121372" y="1608836"/>
            <a:ext cx="4973041" cy="7533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a:r>
              <a:rPr lang="it-IT" dirty="0"/>
              <a:t>Fare clic per modificare stili del testo dello schema</a:t>
            </a:r>
          </a:p>
        </p:txBody>
      </p:sp>
      <p:sp>
        <p:nvSpPr>
          <p:cNvPr id="4" name="Segnaposto contenuto 3"/>
          <p:cNvSpPr>
            <a:spLocks noGrp="1"/>
          </p:cNvSpPr>
          <p:nvPr>
            <p:ph sz="half" idx="2" hasCustomPrompt="1"/>
          </p:nvPr>
        </p:nvSpPr>
        <p:spPr>
          <a:xfrm>
            <a:off x="1117309" y="2438401"/>
            <a:ext cx="4977104" cy="3733798"/>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a:r>
              <a:rPr lang="it-IT"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5" name="Segnaposto testo 4"/>
          <p:cNvSpPr>
            <a:spLocks noGrp="1"/>
          </p:cNvSpPr>
          <p:nvPr>
            <p:ph type="body" sz="quarter" idx="3" hasCustomPrompt="1"/>
          </p:nvPr>
        </p:nvSpPr>
        <p:spPr>
          <a:xfrm>
            <a:off x="6301622" y="1608836"/>
            <a:ext cx="4973041" cy="7533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a:r>
              <a:rPr lang="it-IT" dirty="0"/>
              <a:t>Fare clic per modificare stili del testo dello schema</a:t>
            </a:r>
          </a:p>
        </p:txBody>
      </p:sp>
      <p:sp>
        <p:nvSpPr>
          <p:cNvPr id="6" name="Segnaposto contenuto 5"/>
          <p:cNvSpPr>
            <a:spLocks noGrp="1"/>
          </p:cNvSpPr>
          <p:nvPr>
            <p:ph sz="quarter" idx="4" hasCustomPrompt="1"/>
          </p:nvPr>
        </p:nvSpPr>
        <p:spPr>
          <a:xfrm>
            <a:off x="6297559" y="2438400"/>
            <a:ext cx="4977104" cy="3733799"/>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a:r>
              <a:rPr lang="it-IT"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7" name="Segnaposto data 6"/>
          <p:cNvSpPr>
            <a:spLocks noGrp="1"/>
          </p:cNvSpPr>
          <p:nvPr>
            <p:ph type="dt" sz="half" idx="10"/>
          </p:nvPr>
        </p:nvSpPr>
        <p:spPr/>
        <p:txBody>
          <a:bodyPr rtlCol="0"/>
          <a:lstStyle>
            <a:lvl1pPr>
              <a:defRPr/>
            </a:lvl1pPr>
          </a:lstStyle>
          <a:p>
            <a:fld id="{8DEA9C85-71FF-4AF6-AF18-FF7C4F131680}" type="datetime1">
              <a:rPr lang="it-IT" smtClean="0"/>
              <a:pPr/>
              <a:t>19/11/2024</a:t>
            </a:fld>
            <a:endParaRPr lang="it-IT" dirty="0"/>
          </a:p>
        </p:txBody>
      </p:sp>
      <p:sp>
        <p:nvSpPr>
          <p:cNvPr id="8" name="Segnaposto piè di pagina 7"/>
          <p:cNvSpPr>
            <a:spLocks noGrp="1"/>
          </p:cNvSpPr>
          <p:nvPr>
            <p:ph type="ftr" sz="quarter" idx="11"/>
          </p:nvPr>
        </p:nvSpPr>
        <p:spPr/>
        <p:txBody>
          <a:bodyPr rtlCol="0"/>
          <a:lstStyle/>
          <a:p>
            <a:pPr rtl="0"/>
            <a:endParaRPr lang="it-IT" noProof="0" dirty="0"/>
          </a:p>
        </p:txBody>
      </p:sp>
      <p:sp>
        <p:nvSpPr>
          <p:cNvPr id="9" name="Segnaposto numero diapositiva 8"/>
          <p:cNvSpPr>
            <a:spLocks noGrp="1"/>
          </p:cNvSpPr>
          <p:nvPr>
            <p:ph type="sldNum" sz="quarter" idx="12"/>
          </p:nvPr>
        </p:nvSpPr>
        <p:spPr/>
        <p:txBody>
          <a:bodyPr rtlCol="0"/>
          <a:lstStyle/>
          <a:p>
            <a:pPr rtl="0"/>
            <a:fld id="{EB37DED6-D4C7-42EE-AB49-D2E39E64FDE4}" type="slidenum">
              <a:rPr lang="it-IT" noProof="0" smtClean="0"/>
              <a:t>‹N›</a:t>
            </a:fld>
            <a:endParaRPr lang="it-IT"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a:t>
            </a:r>
            <a:endParaRPr lang="it-IT" noProof="0" dirty="0"/>
          </a:p>
        </p:txBody>
      </p:sp>
      <p:sp>
        <p:nvSpPr>
          <p:cNvPr id="3" name="Segnaposto data 2"/>
          <p:cNvSpPr>
            <a:spLocks noGrp="1"/>
          </p:cNvSpPr>
          <p:nvPr>
            <p:ph type="dt" sz="half" idx="10"/>
          </p:nvPr>
        </p:nvSpPr>
        <p:spPr/>
        <p:txBody>
          <a:bodyPr rtlCol="0"/>
          <a:lstStyle>
            <a:lvl1pPr>
              <a:defRPr/>
            </a:lvl1pPr>
          </a:lstStyle>
          <a:p>
            <a:fld id="{746C40F7-65D6-49C1-9B6E-BB0DA80DF8C6}" type="datetime1">
              <a:rPr lang="it-IT" smtClean="0"/>
              <a:pPr/>
              <a:t>19/11/2024</a:t>
            </a:fld>
            <a:endParaRPr lang="it-IT" dirty="0"/>
          </a:p>
        </p:txBody>
      </p:sp>
      <p:sp>
        <p:nvSpPr>
          <p:cNvPr id="4" name="Segnaposto piè di pagina 3"/>
          <p:cNvSpPr>
            <a:spLocks noGrp="1"/>
          </p:cNvSpPr>
          <p:nvPr>
            <p:ph type="ftr" sz="quarter" idx="11"/>
          </p:nvPr>
        </p:nvSpPr>
        <p:spPr/>
        <p:txBody>
          <a:bodyPr rtlCol="0"/>
          <a:lstStyle/>
          <a:p>
            <a:pPr rtl="0"/>
            <a:endParaRPr lang="it-IT" noProof="0" dirty="0"/>
          </a:p>
        </p:txBody>
      </p:sp>
      <p:sp>
        <p:nvSpPr>
          <p:cNvPr id="5" name="Segnaposto numero diapositiva 4"/>
          <p:cNvSpPr>
            <a:spLocks noGrp="1"/>
          </p:cNvSpPr>
          <p:nvPr>
            <p:ph type="sldNum" sz="quarter" idx="12"/>
          </p:nvPr>
        </p:nvSpPr>
        <p:spPr/>
        <p:txBody>
          <a:bodyPr rtlCol="0"/>
          <a:lstStyle/>
          <a:p>
            <a:pPr rtl="0"/>
            <a:fld id="{EB37DED6-D4C7-42EE-AB49-D2E39E64FDE4}" type="slidenum">
              <a:rPr lang="it-IT" noProof="0" smtClean="0"/>
              <a:t>‹N›</a:t>
            </a:fld>
            <a:endParaRPr lang="it-IT"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lvl1pPr>
              <a:defRPr/>
            </a:lvl1pPr>
          </a:lstStyle>
          <a:p>
            <a:fld id="{32243DAC-6576-4359-9233-A174186C8188}" type="datetime1">
              <a:rPr lang="it-IT" smtClean="0"/>
              <a:pPr/>
              <a:t>19/11/2024</a:t>
            </a:fld>
            <a:endParaRPr lang="it-IT" dirty="0"/>
          </a:p>
        </p:txBody>
      </p:sp>
      <p:sp>
        <p:nvSpPr>
          <p:cNvPr id="3" name="Segnaposto piè di pagina 2"/>
          <p:cNvSpPr>
            <a:spLocks noGrp="1"/>
          </p:cNvSpPr>
          <p:nvPr>
            <p:ph type="ftr" sz="quarter" idx="11"/>
          </p:nvPr>
        </p:nvSpPr>
        <p:spPr/>
        <p:txBody>
          <a:bodyPr rtlCol="0"/>
          <a:lstStyle/>
          <a:p>
            <a:pPr rtl="0"/>
            <a:endParaRPr lang="it-IT" noProof="0" dirty="0"/>
          </a:p>
        </p:txBody>
      </p:sp>
      <p:sp>
        <p:nvSpPr>
          <p:cNvPr id="4" name="Segnaposto numero diapositiva 3"/>
          <p:cNvSpPr>
            <a:spLocks noGrp="1"/>
          </p:cNvSpPr>
          <p:nvPr>
            <p:ph type="sldNum" sz="quarter" idx="12"/>
          </p:nvPr>
        </p:nvSpPr>
        <p:spPr/>
        <p:txBody>
          <a:bodyPr rtlCol="0"/>
          <a:lstStyle/>
          <a:p>
            <a:pPr rtl="0"/>
            <a:fld id="{EB37DED6-D4C7-42EE-AB49-D2E39E64FDE4}" type="slidenum">
              <a:rPr lang="it-IT" noProof="0" smtClean="0"/>
              <a:t>‹N›</a:t>
            </a:fld>
            <a:endParaRPr lang="it-IT"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ttangolo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it-IT" noProof="0" dirty="0"/>
          </a:p>
        </p:txBody>
      </p:sp>
      <p:sp>
        <p:nvSpPr>
          <p:cNvPr id="2" name="Titolo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it-IT" noProof="0"/>
              <a:t>Fare clic per modificare lo stile del titolo</a:t>
            </a:r>
            <a:endParaRPr lang="it-IT" noProof="0" dirty="0"/>
          </a:p>
        </p:txBody>
      </p:sp>
      <p:sp>
        <p:nvSpPr>
          <p:cNvPr id="3" name="Segnaposto contenuto 2"/>
          <p:cNvSpPr>
            <a:spLocks noGrp="1"/>
          </p:cNvSpPr>
          <p:nvPr>
            <p:ph idx="1" hasCustomPrompt="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a:r>
              <a:rPr lang="it-IT"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testo 3"/>
          <p:cNvSpPr>
            <a:spLocks noGrp="1"/>
          </p:cNvSpPr>
          <p:nvPr>
            <p:ph type="body" sz="half" idx="2" hasCustomPrompt="1"/>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a:r>
              <a:rPr lang="it-IT" dirty="0"/>
              <a:t>Fare clic per modificare stili del testo dello schema</a:t>
            </a:r>
          </a:p>
        </p:txBody>
      </p:sp>
      <p:sp>
        <p:nvSpPr>
          <p:cNvPr id="5" name="Segnaposto data 4"/>
          <p:cNvSpPr>
            <a:spLocks noGrp="1"/>
          </p:cNvSpPr>
          <p:nvPr>
            <p:ph type="dt" sz="half" idx="10"/>
          </p:nvPr>
        </p:nvSpPr>
        <p:spPr/>
        <p:txBody>
          <a:bodyPr rtlCol="0"/>
          <a:lstStyle>
            <a:lvl1pPr>
              <a:defRPr/>
            </a:lvl1pPr>
          </a:lstStyle>
          <a:p>
            <a:fld id="{8DD7D7AA-78D7-440E-ABD1-D214552BE8A9}" type="datetime1">
              <a:rPr lang="it-IT" smtClean="0"/>
              <a:pPr/>
              <a:t>19/11/2024</a:t>
            </a:fld>
            <a:endParaRPr lang="it-IT" dirty="0"/>
          </a:p>
        </p:txBody>
      </p:sp>
      <p:sp>
        <p:nvSpPr>
          <p:cNvPr id="6" name="Segnaposto piè di pagina 5"/>
          <p:cNvSpPr>
            <a:spLocks noGrp="1"/>
          </p:cNvSpPr>
          <p:nvPr>
            <p:ph type="ftr" sz="quarter" idx="11"/>
          </p:nvPr>
        </p:nvSpPr>
        <p:spPr/>
        <p:txBody>
          <a:bodyPr rtlCol="0"/>
          <a:lstStyle/>
          <a:p>
            <a:pPr rtl="0"/>
            <a:endParaRPr lang="it-IT" noProof="0" dirty="0"/>
          </a:p>
        </p:txBody>
      </p:sp>
      <p:sp>
        <p:nvSpPr>
          <p:cNvPr id="7" name="Segnaposto numero diapositiva 6"/>
          <p:cNvSpPr>
            <a:spLocks noGrp="1"/>
          </p:cNvSpPr>
          <p:nvPr>
            <p:ph type="sldNum" sz="quarter" idx="12"/>
          </p:nvPr>
        </p:nvSpPr>
        <p:spPr/>
        <p:txBody>
          <a:bodyPr rtlCol="0"/>
          <a:lstStyle/>
          <a:p>
            <a:pPr rtl="0"/>
            <a:fld id="{2DFBB78A-01B4-41F2-96B0-677A4A282832}" type="slidenum">
              <a:rPr lang="it-IT" noProof="0" smtClean="0"/>
              <a:t>‹N›</a:t>
            </a:fld>
            <a:endParaRPr lang="it-IT"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it-IT" noProof="0" dirty="0"/>
          </a:p>
        </p:txBody>
      </p:sp>
      <p:sp>
        <p:nvSpPr>
          <p:cNvPr id="2" name="Titolo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it-IT" noProof="0"/>
              <a:t>Fare clic per modificare lo stile del titolo</a:t>
            </a:r>
            <a:endParaRPr lang="it-IT" noProof="0" dirty="0"/>
          </a:p>
        </p:txBody>
      </p:sp>
      <p:sp>
        <p:nvSpPr>
          <p:cNvPr id="3" name="Segnaposto immagine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it-IT" noProof="0"/>
              <a:t>Fare clic sull'icona per inserire un'immagine</a:t>
            </a:r>
            <a:endParaRPr lang="it-IT" noProof="0" dirty="0"/>
          </a:p>
        </p:txBody>
      </p:sp>
      <p:sp>
        <p:nvSpPr>
          <p:cNvPr id="4" name="Segnaposto testo 3"/>
          <p:cNvSpPr>
            <a:spLocks noGrp="1"/>
          </p:cNvSpPr>
          <p:nvPr>
            <p:ph type="body" sz="half" idx="2" hasCustomPrompt="1"/>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a:r>
              <a:rPr lang="it-IT" dirty="0"/>
              <a:t>Fare clic per modificare stili del testo dello schema</a:t>
            </a:r>
          </a:p>
        </p:txBody>
      </p:sp>
      <p:sp>
        <p:nvSpPr>
          <p:cNvPr id="5" name="Segnaposto data 4"/>
          <p:cNvSpPr>
            <a:spLocks noGrp="1"/>
          </p:cNvSpPr>
          <p:nvPr>
            <p:ph type="dt" sz="half" idx="10"/>
          </p:nvPr>
        </p:nvSpPr>
        <p:spPr/>
        <p:txBody>
          <a:bodyPr rtlCol="0"/>
          <a:lstStyle>
            <a:lvl1pPr>
              <a:defRPr/>
            </a:lvl1pPr>
          </a:lstStyle>
          <a:p>
            <a:fld id="{CF339CBD-B032-4FB4-AD8D-B5CCAB500ED1}" type="datetime1">
              <a:rPr lang="it-IT" smtClean="0"/>
              <a:pPr/>
              <a:t>19/11/2024</a:t>
            </a:fld>
            <a:endParaRPr lang="it-IT" dirty="0"/>
          </a:p>
        </p:txBody>
      </p:sp>
      <p:sp>
        <p:nvSpPr>
          <p:cNvPr id="6" name="Segnaposto piè di pagina 5"/>
          <p:cNvSpPr>
            <a:spLocks noGrp="1"/>
          </p:cNvSpPr>
          <p:nvPr>
            <p:ph type="ftr" sz="quarter" idx="11"/>
          </p:nvPr>
        </p:nvSpPr>
        <p:spPr/>
        <p:txBody>
          <a:bodyPr rtlCol="0"/>
          <a:lstStyle/>
          <a:p>
            <a:pPr rtl="0"/>
            <a:endParaRPr lang="it-IT" noProof="0" dirty="0"/>
          </a:p>
        </p:txBody>
      </p:sp>
      <p:sp>
        <p:nvSpPr>
          <p:cNvPr id="7" name="Segnaposto numero diapositiva 6"/>
          <p:cNvSpPr>
            <a:spLocks noGrp="1"/>
          </p:cNvSpPr>
          <p:nvPr>
            <p:ph type="sldNum" sz="quarter" idx="12"/>
          </p:nvPr>
        </p:nvSpPr>
        <p:spPr/>
        <p:txBody>
          <a:bodyPr rtlCol="0"/>
          <a:lstStyle/>
          <a:p>
            <a:pPr rtl="0"/>
            <a:fld id="{2DFBB78A-01B4-41F2-96B0-677A4A282832}" type="slidenum">
              <a:rPr lang="it-IT" noProof="0" smtClean="0"/>
              <a:t>‹N›</a:t>
            </a:fld>
            <a:endParaRPr lang="it-IT"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ttangolo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it-IT" noProof="0" dirty="0"/>
          </a:p>
        </p:txBody>
      </p:sp>
      <p:sp>
        <p:nvSpPr>
          <p:cNvPr id="2" name="Segnaposto titolo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it-IT" noProof="0" dirty="0"/>
              <a:t>Fare clic per modificare lo stile del titolo</a:t>
            </a:r>
          </a:p>
        </p:txBody>
      </p:sp>
      <p:sp>
        <p:nvSpPr>
          <p:cNvPr id="3" name="Segnaposto testo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it-IT"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D68F40A7-ABAE-4E77-BD92-A8024C703AC3}" type="datetime1">
              <a:rPr lang="it-IT" smtClean="0"/>
              <a:pPr/>
              <a:t>19/11/2024</a:t>
            </a:fld>
            <a:endParaRPr lang="it-IT" dirty="0"/>
          </a:p>
        </p:txBody>
      </p:sp>
      <p:sp>
        <p:nvSpPr>
          <p:cNvPr id="5" name="Segnaposto piè di pagina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it-IT" noProof="0" dirty="0"/>
          </a:p>
        </p:txBody>
      </p:sp>
      <p:sp>
        <p:nvSpPr>
          <p:cNvPr id="6" name="Segnaposto numero diapositiva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it-IT" smtClean="0"/>
              <a:pPr/>
              <a:t>‹N›</a:t>
            </a:fld>
            <a:endParaRPr lang="it-IT"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it/url?sa=i&amp;rct=j&amp;q=&amp;esrc=s&amp;source=images&amp;cd=&amp;ved=2ahUKEwiO_pSf7araAhVRbVAKHYW9BKwQjRx6BAgAEAU&amp;url=https://it-it.facebook.com/ordineingegneri.provinciacatania/&amp;psig=AOvVaw1KCkiQ4esdpj6XvOirEG2t&amp;ust=152328292306857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646140" y="2310209"/>
            <a:ext cx="8306358" cy="2242884"/>
          </a:xfrm>
        </p:spPr>
        <p:txBody>
          <a:bodyPr rtlCol="0">
            <a:normAutofit fontScale="90000"/>
          </a:bodyPr>
          <a:lstStyle/>
          <a:p>
            <a:pPr algn="ctr" rtl="0"/>
            <a:r>
              <a:rPr lang="it-IT" sz="4000" b="1" dirty="0"/>
              <a:t>Due diligence legale in riferimento ai controlli preliminari nelle attività delegate dal Decidente al custode e al professionista delegato</a:t>
            </a:r>
            <a:endParaRPr lang="en-US" sz="4000" b="1" dirty="0"/>
          </a:p>
        </p:txBody>
      </p:sp>
      <p:sp>
        <p:nvSpPr>
          <p:cNvPr id="3" name="Sottotitolo 2"/>
          <p:cNvSpPr>
            <a:spLocks noGrp="1"/>
          </p:cNvSpPr>
          <p:nvPr>
            <p:ph type="subTitle" idx="1"/>
          </p:nvPr>
        </p:nvSpPr>
        <p:spPr>
          <a:xfrm>
            <a:off x="4309059" y="4797152"/>
            <a:ext cx="6830613" cy="648072"/>
          </a:xfrm>
        </p:spPr>
        <p:txBody>
          <a:bodyPr rtlCol="0"/>
          <a:lstStyle/>
          <a:p>
            <a:pPr algn="ctr" rtl="0"/>
            <a:r>
              <a:rPr lang="it" dirty="0"/>
              <a:t>Notaio Andrea Ruggeri Cannata </a:t>
            </a:r>
            <a:endParaRPr lang="en-US" dirty="0"/>
          </a:p>
        </p:txBody>
      </p:sp>
      <p:sp>
        <p:nvSpPr>
          <p:cNvPr id="10" name="Sottotitolo 2"/>
          <p:cNvSpPr txBox="1">
            <a:spLocks/>
          </p:cNvSpPr>
          <p:nvPr/>
        </p:nvSpPr>
        <p:spPr>
          <a:xfrm>
            <a:off x="4051958" y="2168860"/>
            <a:ext cx="7344816" cy="972108"/>
          </a:xfrm>
          <a:prstGeom prst="rect">
            <a:avLst/>
          </a:prstGeom>
        </p:spPr>
        <p:txBody>
          <a:bodyPr vert="horz" lIns="121899" tIns="60949" rIns="121899" bIns="60949" rtlCol="0">
            <a:noAutofit/>
          </a:bodyPr>
          <a:lstStyle>
            <a:lvl1pPr marL="0" indent="0" algn="l" defTabSz="1218987" rtl="0" eaLnBrk="1" latinLnBrk="0" hangingPunct="1">
              <a:lnSpc>
                <a:spcPct val="95000"/>
              </a:lnSpc>
              <a:spcBef>
                <a:spcPts val="0"/>
              </a:spcBef>
              <a:buSzPct val="100000"/>
              <a:buFont typeface="Arial" pitchFamily="34" charset="0"/>
              <a:buNone/>
              <a:defRPr sz="2800" b="0" kern="1200">
                <a:solidFill>
                  <a:schemeClr val="tx1"/>
                </a:solidFill>
                <a:latin typeface="+mn-lt"/>
                <a:ea typeface="+mn-ea"/>
                <a:cs typeface="+mn-cs"/>
              </a:defRPr>
            </a:lvl1pPr>
            <a:lvl2pPr marL="609493" indent="0" algn="ctr" defTabSz="1218987" rtl="0" eaLnBrk="1" latinLnBrk="0" hangingPunct="1">
              <a:lnSpc>
                <a:spcPct val="95000"/>
              </a:lnSpc>
              <a:spcBef>
                <a:spcPts val="1066"/>
              </a:spcBef>
              <a:buSzPct val="100000"/>
              <a:buFont typeface="Century Gothic" pitchFamily="34" charset="0"/>
              <a:buNone/>
              <a:defRPr sz="2000" kern="1200">
                <a:solidFill>
                  <a:schemeClr val="tx1">
                    <a:tint val="75000"/>
                  </a:schemeClr>
                </a:solidFill>
                <a:latin typeface="+mn-lt"/>
                <a:ea typeface="+mn-ea"/>
                <a:cs typeface="+mn-cs"/>
              </a:defRPr>
            </a:lvl2pPr>
            <a:lvl3pPr marL="1218987" indent="0" algn="ctr" defTabSz="1218987" rtl="0" eaLnBrk="1" latinLnBrk="0" hangingPunct="1">
              <a:lnSpc>
                <a:spcPct val="95000"/>
              </a:lnSpc>
              <a:spcBef>
                <a:spcPts val="1066"/>
              </a:spcBef>
              <a:buSzPct val="100000"/>
              <a:buFont typeface="Century Gothic" pitchFamily="34" charset="0"/>
              <a:buNone/>
              <a:defRPr sz="1800" kern="1200">
                <a:solidFill>
                  <a:schemeClr val="tx1">
                    <a:tint val="75000"/>
                  </a:schemeClr>
                </a:solidFill>
                <a:latin typeface="+mn-lt"/>
                <a:ea typeface="+mn-ea"/>
                <a:cs typeface="+mn-cs"/>
              </a:defRPr>
            </a:lvl3pPr>
            <a:lvl4pPr marL="1828480" indent="0" algn="ctr" defTabSz="1218987" rtl="0" eaLnBrk="1" latinLnBrk="0" hangingPunct="1">
              <a:lnSpc>
                <a:spcPct val="95000"/>
              </a:lnSpc>
              <a:spcBef>
                <a:spcPts val="1066"/>
              </a:spcBef>
              <a:buSzPct val="100000"/>
              <a:buFont typeface="Century Gothic" pitchFamily="34" charset="0"/>
              <a:buNone/>
              <a:defRPr sz="1800" kern="1200">
                <a:solidFill>
                  <a:schemeClr val="tx1">
                    <a:tint val="75000"/>
                  </a:schemeClr>
                </a:solidFill>
                <a:latin typeface="+mn-lt"/>
                <a:ea typeface="+mn-ea"/>
                <a:cs typeface="+mn-cs"/>
              </a:defRPr>
            </a:lvl4pPr>
            <a:lvl5pPr marL="2437973" indent="0" algn="ctr" defTabSz="1218987" rtl="0" eaLnBrk="1" latinLnBrk="0" hangingPunct="1">
              <a:lnSpc>
                <a:spcPct val="95000"/>
              </a:lnSpc>
              <a:spcBef>
                <a:spcPts val="1066"/>
              </a:spcBef>
              <a:buSzPct val="100000"/>
              <a:buFont typeface="Century Gothic" pitchFamily="34" charset="0"/>
              <a:buNone/>
              <a:defRPr sz="1800" kern="1200">
                <a:solidFill>
                  <a:schemeClr val="tx1">
                    <a:tint val="75000"/>
                  </a:schemeClr>
                </a:solidFill>
                <a:latin typeface="+mn-lt"/>
                <a:ea typeface="+mn-ea"/>
                <a:cs typeface="+mn-cs"/>
              </a:defRPr>
            </a:lvl5pPr>
            <a:lvl6pPr marL="3047467"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6pPr>
            <a:lvl7pPr marL="3656960"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7pPr>
            <a:lvl8pPr marL="4266453"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8pPr>
            <a:lvl9pPr marL="4875947" indent="0" algn="ctr" defTabSz="1218987" rtl="0" eaLnBrk="1" latinLnBrk="0" hangingPunct="1">
              <a:lnSpc>
                <a:spcPct val="95000"/>
              </a:lnSpc>
              <a:spcBef>
                <a:spcPts val="1066"/>
              </a:spcBef>
              <a:buSzPct val="90000"/>
              <a:buFont typeface="Century Gothic" pitchFamily="34" charset="0"/>
              <a:buNone/>
              <a:defRPr sz="1800" kern="1200">
                <a:solidFill>
                  <a:schemeClr val="tx1">
                    <a:tint val="75000"/>
                  </a:schemeClr>
                </a:solidFill>
                <a:latin typeface="+mn-lt"/>
                <a:ea typeface="+mn-ea"/>
                <a:cs typeface="+mn-cs"/>
              </a:defRPr>
            </a:lvl9pPr>
          </a:lstStyle>
          <a:p>
            <a:pPr algn="ctr"/>
            <a:endParaRPr lang="it-IT" sz="2400" i="1" dirty="0"/>
          </a:p>
        </p:txBody>
      </p:sp>
      <p:sp>
        <p:nvSpPr>
          <p:cNvPr id="4" name="AutoShape 2" descr="Risultati immagini per ordine degli ingegneri catania">
            <a:hlinkClick r:id="rId2"/>
          </p:cNvPr>
          <p:cNvSpPr>
            <a:spLocks noChangeAspect="1" noChangeArrowheads="1"/>
          </p:cNvSpPr>
          <p:nvPr/>
        </p:nvSpPr>
        <p:spPr bwMode="auto">
          <a:xfrm>
            <a:off x="71438" y="-1608138"/>
            <a:ext cx="3362325"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CasellaDiTesto 5"/>
          <p:cNvSpPr txBox="1"/>
          <p:nvPr/>
        </p:nvSpPr>
        <p:spPr>
          <a:xfrm>
            <a:off x="8110636" y="6324052"/>
            <a:ext cx="3286138" cy="369332"/>
          </a:xfrm>
          <a:prstGeom prst="rect">
            <a:avLst/>
          </a:prstGeom>
          <a:noFill/>
        </p:spPr>
        <p:txBody>
          <a:bodyPr wrap="square" rtlCol="0">
            <a:spAutoFit/>
          </a:bodyPr>
          <a:lstStyle/>
          <a:p>
            <a:r>
              <a:rPr lang="en-GB" sz="1800" dirty="0"/>
              <a:t>Catania, 15 novembre 2024</a:t>
            </a:r>
          </a:p>
        </p:txBody>
      </p:sp>
      <p:pic>
        <p:nvPicPr>
          <p:cNvPr id="7" name="Immagine 6">
            <a:extLst>
              <a:ext uri="{FF2B5EF4-FFF2-40B4-BE49-F238E27FC236}">
                <a16:creationId xmlns:a16="http://schemas.microsoft.com/office/drawing/2014/main" id="{E6EBAD59-18F9-4384-B791-B44CA0F4BD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5406" y="90848"/>
            <a:ext cx="2486910" cy="1739478"/>
          </a:xfrm>
          <a:prstGeom prst="rect">
            <a:avLst/>
          </a:prstGeom>
        </p:spPr>
      </p:pic>
      <p:sp>
        <p:nvSpPr>
          <p:cNvPr id="11" name="Titolo 1">
            <a:extLst>
              <a:ext uri="{FF2B5EF4-FFF2-40B4-BE49-F238E27FC236}">
                <a16:creationId xmlns:a16="http://schemas.microsoft.com/office/drawing/2014/main" id="{C499B890-5C97-49B1-ABFA-50B0ABFAFADF}"/>
              </a:ext>
            </a:extLst>
          </p:cNvPr>
          <p:cNvSpPr txBox="1">
            <a:spLocks/>
          </p:cNvSpPr>
          <p:nvPr/>
        </p:nvSpPr>
        <p:spPr>
          <a:xfrm>
            <a:off x="8830716" y="55169"/>
            <a:ext cx="4235096" cy="1349164"/>
          </a:xfrm>
          <a:prstGeom prst="rect">
            <a:avLst/>
          </a:prstGeom>
        </p:spPr>
        <p:txBody>
          <a:bodyPr vert="horz" lIns="121899" tIns="60949" rIns="121899" bIns="60949" rtlCol="0" anchor="b">
            <a:normAutofit fontScale="97500"/>
          </a:bodyPr>
          <a:lstStyle>
            <a:lvl1pPr algn="l" defTabSz="1218987" rtl="0" eaLnBrk="1" latinLnBrk="0" hangingPunct="1">
              <a:lnSpc>
                <a:spcPct val="90000"/>
              </a:lnSpc>
              <a:spcBef>
                <a:spcPct val="0"/>
              </a:spcBef>
              <a:buNone/>
              <a:tabLst/>
              <a:defRPr sz="5400" kern="1200" cap="none" baseline="0">
                <a:solidFill>
                  <a:schemeClr val="tx1"/>
                </a:solidFill>
                <a:latin typeface="+mj-lt"/>
                <a:ea typeface="+mj-ea"/>
                <a:cs typeface="+mj-cs"/>
              </a:defRPr>
            </a:lvl1pPr>
          </a:lstStyle>
          <a:p>
            <a:r>
              <a:rPr lang="it-IT" sz="2400" b="1" dirty="0"/>
              <a:t>Consiglio dell’Ordine </a:t>
            </a:r>
          </a:p>
          <a:p>
            <a:r>
              <a:rPr lang="it-IT" sz="2400" b="1" dirty="0"/>
              <a:t>degli </a:t>
            </a:r>
          </a:p>
          <a:p>
            <a:r>
              <a:rPr lang="it-IT" sz="2400" b="1" dirty="0"/>
              <a:t>Avvocati di Catania</a:t>
            </a:r>
            <a:endParaRPr lang="en-US" sz="2400" b="1" dirty="0"/>
          </a:p>
        </p:txBody>
      </p:sp>
    </p:spTree>
    <p:extLst>
      <p:ext uri="{BB962C8B-B14F-4D97-AF65-F5344CB8AC3E}">
        <p14:creationId xmlns:p14="http://schemas.microsoft.com/office/powerpoint/2010/main" val="271804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33772" y="260648"/>
            <a:ext cx="11521280" cy="6480720"/>
          </a:xfrm>
        </p:spPr>
        <p:txBody>
          <a:bodyPr>
            <a:noAutofit/>
          </a:bodyPr>
          <a:lstStyle/>
          <a:p>
            <a:pPr marL="0" indent="0" algn="ctr">
              <a:lnSpc>
                <a:spcPct val="100000"/>
              </a:lnSpc>
              <a:spcBef>
                <a:spcPts val="0"/>
              </a:spcBef>
              <a:buNone/>
            </a:pPr>
            <a:r>
              <a:rPr lang="it-IT" sz="2800" b="1" dirty="0"/>
              <a:t>DISPOSIZIONI PER L'ATTUAZIONE DEL CODICE DI PROCEDURA CIVILE</a:t>
            </a:r>
          </a:p>
          <a:p>
            <a:pPr marL="0" indent="0" algn="just">
              <a:lnSpc>
                <a:spcPct val="100000"/>
              </a:lnSpc>
              <a:spcBef>
                <a:spcPts val="0"/>
              </a:spcBef>
              <a:buNone/>
            </a:pPr>
            <a:endParaRPr lang="it-IT" sz="2000" b="1" dirty="0"/>
          </a:p>
          <a:p>
            <a:pPr marL="0" indent="0" algn="just">
              <a:lnSpc>
                <a:spcPct val="100000"/>
              </a:lnSpc>
              <a:spcBef>
                <a:spcPts val="0"/>
              </a:spcBef>
              <a:buNone/>
            </a:pPr>
            <a:r>
              <a:rPr lang="it-IT" b="1" dirty="0"/>
              <a:t>Art 173-bis. Contenuto della relazione di stima e compiti dell'esperto. </a:t>
            </a:r>
          </a:p>
          <a:p>
            <a:pPr marL="0" indent="0" algn="just">
              <a:lnSpc>
                <a:spcPct val="100000"/>
              </a:lnSpc>
              <a:spcBef>
                <a:spcPts val="0"/>
              </a:spcBef>
              <a:buNone/>
            </a:pPr>
            <a:r>
              <a:rPr lang="it-IT" sz="2000" b="1" dirty="0"/>
              <a:t>L'esperto provvede alla redazione della relazione di stima dalla quale devono risultare: </a:t>
            </a:r>
          </a:p>
          <a:p>
            <a:pPr marL="0" indent="0" algn="just">
              <a:lnSpc>
                <a:spcPct val="100000"/>
              </a:lnSpc>
              <a:spcBef>
                <a:spcPts val="0"/>
              </a:spcBef>
              <a:buNone/>
            </a:pPr>
            <a:r>
              <a:rPr lang="it-IT" sz="2000" b="1" dirty="0"/>
              <a:t>1) </a:t>
            </a:r>
            <a:r>
              <a:rPr lang="it-IT" sz="2000" b="1" u="sng" dirty="0"/>
              <a:t>l'identificazione del bene, comprensiva dei confini e dei dati catastali</a:t>
            </a:r>
            <a:r>
              <a:rPr lang="it-IT" sz="2000" b="1" dirty="0"/>
              <a:t>; </a:t>
            </a:r>
          </a:p>
          <a:p>
            <a:pPr marL="0" indent="0" algn="just">
              <a:lnSpc>
                <a:spcPct val="100000"/>
              </a:lnSpc>
              <a:spcBef>
                <a:spcPts val="0"/>
              </a:spcBef>
              <a:buNone/>
            </a:pPr>
            <a:r>
              <a:rPr lang="it-IT" sz="2000" b="1" dirty="0"/>
              <a:t>2) una sommaria descrizione del bene; </a:t>
            </a:r>
          </a:p>
          <a:p>
            <a:pPr marL="0" indent="0" algn="just">
              <a:lnSpc>
                <a:spcPct val="100000"/>
              </a:lnSpc>
              <a:spcBef>
                <a:spcPts val="0"/>
              </a:spcBef>
              <a:buNone/>
            </a:pPr>
            <a:r>
              <a:rPr lang="it-IT" sz="2000" b="1" dirty="0"/>
              <a:t>3) lo stato di possesso del bene, con l'indicazione, se occupato da terzi, del titolo in base al quale è occupato, </a:t>
            </a:r>
            <a:r>
              <a:rPr lang="it-IT" sz="2000" b="1" u="sng" dirty="0"/>
              <a:t>con particolare riferimento alla esistenza di contratti registrati in data antecedente al pignoramento</a:t>
            </a:r>
            <a:r>
              <a:rPr lang="it-IT" sz="2000" b="1" dirty="0"/>
              <a:t>; </a:t>
            </a:r>
          </a:p>
          <a:p>
            <a:pPr marL="0" indent="0" algn="just">
              <a:lnSpc>
                <a:spcPct val="100000"/>
              </a:lnSpc>
              <a:spcBef>
                <a:spcPts val="0"/>
              </a:spcBef>
              <a:buNone/>
            </a:pPr>
            <a:r>
              <a:rPr lang="it-IT" sz="2000" b="1" dirty="0"/>
              <a:t>4) </a:t>
            </a:r>
            <a:r>
              <a:rPr lang="it-IT" sz="2000" b="1" u="sng" dirty="0"/>
              <a:t>l'esistenza di formalità, vincoli o oneri</a:t>
            </a:r>
            <a:r>
              <a:rPr lang="it-IT" sz="2000" b="1" dirty="0"/>
              <a:t>, anche di natura condominiale, gravanti sul bene, </a:t>
            </a:r>
            <a:r>
              <a:rPr lang="it-IT" sz="2000" b="1" u="sng" dirty="0"/>
              <a:t>che resteranno a carico dell'acquirente</a:t>
            </a:r>
            <a:r>
              <a:rPr lang="it-IT" sz="2000" b="1" dirty="0"/>
              <a:t>, ivi compresi i vincoli derivanti da contratti incidenti sulla attitudine edificatoria dello stesso o i vincoli connessi con il suo carattere storico-artistico; </a:t>
            </a:r>
          </a:p>
          <a:p>
            <a:pPr marL="0" indent="0" algn="just">
              <a:lnSpc>
                <a:spcPct val="100000"/>
              </a:lnSpc>
              <a:spcBef>
                <a:spcPts val="0"/>
              </a:spcBef>
              <a:buNone/>
            </a:pPr>
            <a:r>
              <a:rPr lang="it-IT" sz="2000" b="1" dirty="0"/>
              <a:t>5) </a:t>
            </a:r>
            <a:r>
              <a:rPr lang="it-IT" sz="2000" b="1" u="sng" dirty="0"/>
              <a:t>l'esistenza di formalità, vincoli e oneri</a:t>
            </a:r>
            <a:r>
              <a:rPr lang="it-IT" sz="2000" b="1" dirty="0"/>
              <a:t>, anche di natura condominiale, </a:t>
            </a:r>
            <a:r>
              <a:rPr lang="it-IT" sz="2000" b="1" u="sng" dirty="0"/>
              <a:t>che saranno cancellati o che comunque risulteranno non opponibili all'acquirente</a:t>
            </a:r>
            <a:r>
              <a:rPr lang="it-IT" sz="2000" b="1" dirty="0"/>
              <a:t>; </a:t>
            </a:r>
          </a:p>
          <a:p>
            <a:pPr marL="0" indent="0" algn="just">
              <a:lnSpc>
                <a:spcPct val="100000"/>
              </a:lnSpc>
              <a:spcBef>
                <a:spcPts val="0"/>
              </a:spcBef>
              <a:buNone/>
            </a:pPr>
            <a:r>
              <a:rPr lang="it-IT" sz="2000" b="1" dirty="0"/>
              <a:t>6) la verifica della regolarità edilizia e urbanistica del bene nonché l'esistenza della dichiarazione di agibilità dello stesso </a:t>
            </a:r>
            <a:r>
              <a:rPr lang="it-IT" sz="2000" b="1" u="sng" dirty="0"/>
              <a:t>previa acquisizione o aggiornamento del certificato di destinazione urbanistica previsto dalla vigente normativa</a:t>
            </a:r>
            <a:r>
              <a:rPr lang="it-IT" sz="2000" b="1" dirty="0"/>
              <a:t>; </a:t>
            </a:r>
          </a:p>
        </p:txBody>
      </p:sp>
    </p:spTree>
    <p:extLst>
      <p:ext uri="{BB962C8B-B14F-4D97-AF65-F5344CB8AC3E}">
        <p14:creationId xmlns:p14="http://schemas.microsoft.com/office/powerpoint/2010/main" val="386310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33772" y="764704"/>
            <a:ext cx="11521280" cy="5328592"/>
          </a:xfrm>
        </p:spPr>
        <p:txBody>
          <a:bodyPr>
            <a:noAutofit/>
          </a:bodyPr>
          <a:lstStyle/>
          <a:p>
            <a:pPr marL="0" indent="0" algn="just">
              <a:lnSpc>
                <a:spcPct val="100000"/>
              </a:lnSpc>
              <a:spcBef>
                <a:spcPts val="0"/>
              </a:spcBef>
              <a:buNone/>
            </a:pPr>
            <a:endParaRPr lang="it-IT" sz="2000" b="1" dirty="0"/>
          </a:p>
          <a:p>
            <a:pPr marL="0" indent="0" algn="just">
              <a:lnSpc>
                <a:spcPct val="100000"/>
              </a:lnSpc>
              <a:spcBef>
                <a:spcPts val="0"/>
              </a:spcBef>
              <a:buNone/>
            </a:pPr>
            <a:r>
              <a:rPr lang="it-IT" sz="2000" b="1" dirty="0"/>
              <a:t>7) </a:t>
            </a:r>
            <a:r>
              <a:rPr lang="it-IT" sz="2000" b="1" u="sng" dirty="0"/>
              <a:t>in caso di opere abusive…OMISSIS…</a:t>
            </a:r>
            <a:r>
              <a:rPr lang="it-IT" sz="2000" b="1" dirty="0"/>
              <a:t>, </a:t>
            </a:r>
          </a:p>
          <a:p>
            <a:pPr marL="0" indent="0" algn="just">
              <a:lnSpc>
                <a:spcPct val="100000"/>
              </a:lnSpc>
              <a:spcBef>
                <a:spcPts val="0"/>
              </a:spcBef>
              <a:buNone/>
            </a:pPr>
            <a:endParaRPr lang="it-IT" sz="2000" b="1" dirty="0"/>
          </a:p>
          <a:p>
            <a:pPr marL="0" indent="0" algn="just">
              <a:lnSpc>
                <a:spcPct val="100000"/>
              </a:lnSpc>
              <a:spcBef>
                <a:spcPts val="0"/>
              </a:spcBef>
              <a:buNone/>
            </a:pPr>
            <a:r>
              <a:rPr lang="it-IT" sz="2000" b="1" dirty="0"/>
              <a:t>8) la verifica che i beni pignorati siano gravati da censo, livello o uso civico e se vi sia stata affrancazione da tali pesi, ovvero che il diritto sul bene del debitore pignorato sia di proprietà ovvero derivante da alcuno dei suddetti titoli; </a:t>
            </a:r>
          </a:p>
          <a:p>
            <a:pPr marL="0" indent="0" algn="just">
              <a:lnSpc>
                <a:spcPct val="100000"/>
              </a:lnSpc>
              <a:spcBef>
                <a:spcPts val="0"/>
              </a:spcBef>
              <a:buNone/>
            </a:pPr>
            <a:endParaRPr lang="it-IT" sz="2000" b="1" dirty="0"/>
          </a:p>
          <a:p>
            <a:pPr marL="0" indent="0" algn="just">
              <a:lnSpc>
                <a:spcPct val="100000"/>
              </a:lnSpc>
              <a:spcBef>
                <a:spcPts val="0"/>
              </a:spcBef>
              <a:buNone/>
            </a:pPr>
            <a:r>
              <a:rPr lang="it-IT" sz="2000" b="1" dirty="0"/>
              <a:t>9)…OMISSIS…</a:t>
            </a:r>
          </a:p>
          <a:p>
            <a:pPr marL="0" indent="0" algn="just">
              <a:lnSpc>
                <a:spcPct val="100000"/>
              </a:lnSpc>
              <a:spcBef>
                <a:spcPts val="0"/>
              </a:spcBef>
              <a:buNone/>
            </a:pPr>
            <a:endParaRPr lang="it-IT" sz="2000" b="1" u="sng" dirty="0"/>
          </a:p>
          <a:p>
            <a:pPr marL="0" indent="0" algn="just">
              <a:lnSpc>
                <a:spcPct val="100000"/>
              </a:lnSpc>
              <a:spcBef>
                <a:spcPts val="0"/>
              </a:spcBef>
              <a:buNone/>
            </a:pPr>
            <a:r>
              <a:rPr lang="it-IT" sz="2000" b="1" u="sng" dirty="0"/>
              <a:t>La relazione di stima è redatta in conformità a modelli predisposti dal giudice dell’esecuzione </a:t>
            </a:r>
            <a:r>
              <a:rPr lang="it-IT" sz="2000" b="1" dirty="0"/>
              <a:t>(NDR comma aggiunto con la c.d. «riforma </a:t>
            </a:r>
            <a:r>
              <a:rPr lang="it-IT" sz="2000" b="1" dirty="0" err="1"/>
              <a:t>Cartabia</a:t>
            </a:r>
            <a:r>
              <a:rPr lang="it-IT" sz="2000" b="1" dirty="0"/>
              <a:t>»).</a:t>
            </a:r>
          </a:p>
          <a:p>
            <a:pPr marL="0" indent="0" algn="just">
              <a:lnSpc>
                <a:spcPct val="100000"/>
              </a:lnSpc>
              <a:spcBef>
                <a:spcPts val="0"/>
              </a:spcBef>
              <a:buNone/>
            </a:pPr>
            <a:endParaRPr lang="it-IT" sz="2000" b="1" dirty="0"/>
          </a:p>
          <a:p>
            <a:pPr marL="0" indent="0" algn="just">
              <a:lnSpc>
                <a:spcPct val="100000"/>
              </a:lnSpc>
              <a:spcBef>
                <a:spcPts val="0"/>
              </a:spcBef>
              <a:buNone/>
            </a:pPr>
            <a:endParaRPr lang="it-IT" sz="2000" b="1" dirty="0"/>
          </a:p>
        </p:txBody>
      </p:sp>
    </p:spTree>
    <p:extLst>
      <p:ext uri="{BB962C8B-B14F-4D97-AF65-F5344CB8AC3E}">
        <p14:creationId xmlns:p14="http://schemas.microsoft.com/office/powerpoint/2010/main" val="1939564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33772" y="1268760"/>
            <a:ext cx="11593288" cy="5184576"/>
          </a:xfrm>
        </p:spPr>
        <p:txBody>
          <a:bodyPr>
            <a:noAutofit/>
          </a:bodyPr>
          <a:lstStyle/>
          <a:p>
            <a:pPr marL="0" indent="0" algn="just">
              <a:lnSpc>
                <a:spcPct val="100000"/>
              </a:lnSpc>
              <a:spcBef>
                <a:spcPts val="0"/>
              </a:spcBef>
              <a:buNone/>
            </a:pPr>
            <a:r>
              <a:rPr lang="it-IT" b="1" dirty="0"/>
              <a:t>Per adempiere all’incarico ricevuto dal giudice in sede di esecuzione forzata, è necessario, dunque, che il perito possieda, oltre che delle nozioni tecniche, anche nozioni di base in materia di proprietà e diritti reali minori, modalità di acquisto a titolo originario o derivativo e vicende circolatorie degli stessi, vincoli ed oneri giuridici, oltre che dover avere competenze in materia di conformità catastale.</a:t>
            </a:r>
          </a:p>
          <a:p>
            <a:pPr marL="0" indent="0" algn="just">
              <a:lnSpc>
                <a:spcPct val="100000"/>
              </a:lnSpc>
              <a:spcBef>
                <a:spcPts val="0"/>
              </a:spcBef>
              <a:buNone/>
            </a:pPr>
            <a:r>
              <a:rPr lang="it-IT" b="1" dirty="0"/>
              <a:t>Ma è evidente che non sarà facile per lui districarsi nelle materie giuridiche e, conseguentemente, come, in concreto, si renda necessario affiancargli il custode giudiziario che tali nozioni possiede grazie ad un percorso formativo specifico. </a:t>
            </a:r>
          </a:p>
        </p:txBody>
      </p:sp>
    </p:spTree>
    <p:extLst>
      <p:ext uri="{BB962C8B-B14F-4D97-AF65-F5344CB8AC3E}">
        <p14:creationId xmlns:p14="http://schemas.microsoft.com/office/powerpoint/2010/main" val="215916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23746" y="476672"/>
            <a:ext cx="10157354" cy="1656184"/>
          </a:xfrm>
        </p:spPr>
        <p:txBody>
          <a:bodyPr>
            <a:normAutofit fontScale="90000"/>
          </a:bodyPr>
          <a:lstStyle/>
          <a:p>
            <a:pPr algn="ctr"/>
            <a:br>
              <a:rPr lang="it-IT" sz="3800" b="1" dirty="0"/>
            </a:br>
            <a:br>
              <a:rPr lang="it-IT" sz="3800" b="1" dirty="0"/>
            </a:br>
            <a:br>
              <a:rPr lang="it-IT" sz="3800" b="1" dirty="0"/>
            </a:br>
            <a:br>
              <a:rPr lang="it-IT" sz="3800" b="1" dirty="0"/>
            </a:br>
            <a:br>
              <a:rPr lang="it-IT" sz="3800" b="1" dirty="0"/>
            </a:br>
            <a:br>
              <a:rPr lang="it-IT" sz="3800" b="1" dirty="0"/>
            </a:br>
            <a:br>
              <a:rPr lang="it-IT" sz="3800" b="1" dirty="0"/>
            </a:br>
            <a:br>
              <a:rPr lang="it-IT" sz="3800" b="1" dirty="0"/>
            </a:br>
            <a:br>
              <a:rPr lang="it-IT" sz="3800" b="1" dirty="0"/>
            </a:br>
            <a:r>
              <a:rPr lang="it-IT" sz="3800" b="1" dirty="0"/>
              <a:t>DOCUMENTAZIONE CHE PERITO E CUSTODE DEVONO ANALIZZARE</a:t>
            </a:r>
            <a:br>
              <a:rPr lang="it-IT" sz="3200" b="1" dirty="0"/>
            </a:br>
            <a:endParaRPr lang="en-GB" sz="3200" dirty="0"/>
          </a:p>
        </p:txBody>
      </p:sp>
      <p:sp>
        <p:nvSpPr>
          <p:cNvPr id="3" name="Segnaposto contenuto 2"/>
          <p:cNvSpPr>
            <a:spLocks noGrp="1"/>
          </p:cNvSpPr>
          <p:nvPr>
            <p:ph idx="1"/>
          </p:nvPr>
        </p:nvSpPr>
        <p:spPr>
          <a:xfrm>
            <a:off x="333772" y="2276872"/>
            <a:ext cx="11521280" cy="4248472"/>
          </a:xfrm>
        </p:spPr>
        <p:txBody>
          <a:bodyPr>
            <a:noAutofit/>
          </a:bodyPr>
          <a:lstStyle/>
          <a:p>
            <a:pPr marL="0" indent="0" algn="just">
              <a:buNone/>
            </a:pPr>
            <a:r>
              <a:rPr lang="it-IT" b="1" dirty="0"/>
              <a:t>Il perito/custode dovrà, nell’espletamento dell’incarico affidatogli, individuare il titolo di proprietà in capo al debitore esecutato, il suo regime patrimoniale al momento dell’acquisto, la continuità delle trascrizioni, la coincidenza del bene pignorato e del diritto spettante al debitore su di esso con quello indicato nel titolo di provenienza, nella nota di iscrizione di ipoteca, nell’atto di pignoramento e nella sua nota di trascrizione, lo stato di possesso del bene e i vincoli ed oneri che verranno cancellati a seguito della vendita all’asta e di quelli che non verranno cancellati e saranno opponibili all’acquirente, ciò per assicurare il rapido e fruttuoso svolgimento della procedura e per garantire la massima informazione a chi intende acquistare un bene all’asta  </a:t>
            </a:r>
          </a:p>
        </p:txBody>
      </p:sp>
    </p:spTree>
    <p:extLst>
      <p:ext uri="{BB962C8B-B14F-4D97-AF65-F5344CB8AC3E}">
        <p14:creationId xmlns:p14="http://schemas.microsoft.com/office/powerpoint/2010/main" val="47686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E535048-AB03-42CA-A4B9-850DF6402E8B}"/>
              </a:ext>
            </a:extLst>
          </p:cNvPr>
          <p:cNvSpPr>
            <a:spLocks noGrp="1"/>
          </p:cNvSpPr>
          <p:nvPr>
            <p:ph idx="1"/>
          </p:nvPr>
        </p:nvSpPr>
        <p:spPr>
          <a:xfrm>
            <a:off x="549796" y="980728"/>
            <a:ext cx="11089232" cy="5191472"/>
          </a:xfrm>
        </p:spPr>
        <p:txBody>
          <a:bodyPr>
            <a:normAutofit fontScale="92500" lnSpcReduction="10000"/>
          </a:bodyPr>
          <a:lstStyle/>
          <a:p>
            <a:pPr marL="0" indent="0" algn="just">
              <a:buNone/>
            </a:pPr>
            <a:r>
              <a:rPr lang="it-IT" b="1" dirty="0"/>
              <a:t>Allo scopo dovrà, in primo luogo, analizzare la certificazione notarile che il creditore pignorante abbia depositato in cancelleria ai sensi dell’articolo 567 cpc </a:t>
            </a:r>
          </a:p>
          <a:p>
            <a:pPr marL="0" indent="0" algn="just">
              <a:buNone/>
            </a:pPr>
            <a:endParaRPr lang="it-IT" b="1" dirty="0"/>
          </a:p>
          <a:p>
            <a:pPr marL="0" indent="0" algn="just">
              <a:buNone/>
            </a:pPr>
            <a:r>
              <a:rPr lang="it-IT" b="1" dirty="0"/>
              <a:t>Art. 567 CPC. (Istanza di vendita). </a:t>
            </a:r>
          </a:p>
          <a:p>
            <a:pPr marL="0" indent="0" algn="just">
              <a:buNone/>
            </a:pPr>
            <a:r>
              <a:rPr lang="it-IT" b="1" dirty="0"/>
              <a:t>Decorso il termine di cui all'articolo 501, il creditore pignorante e ognuno dei creditori intervenuti muniti di titolo esecutivo possono chiedere la vendita dell'immobile pignorato. </a:t>
            </a:r>
          </a:p>
          <a:p>
            <a:pPr marL="0" indent="0" algn="just">
              <a:buNone/>
            </a:pPr>
            <a:r>
              <a:rPr lang="it-IT" b="1" u="sng" dirty="0"/>
              <a:t>Il creditore che richiede la vendita deve provvedere</a:t>
            </a:r>
            <a:r>
              <a:rPr lang="it-IT" b="1" dirty="0"/>
              <a:t>, entro ((quarantacinque)) giorni dal deposito del ricorso, </a:t>
            </a:r>
            <a:r>
              <a:rPr lang="it-IT" b="1" u="sng" dirty="0"/>
              <a:t>ad allegare allo stesso l'estratto del catasto</a:t>
            </a:r>
            <a:r>
              <a:rPr lang="it-IT" b="1" dirty="0"/>
              <a:t>, nonché i certificati delle iscrizioni e trascrizioni relative all'immobile pignorato effettuate nei venti anni anteriori alla trascrizione del pignoramento; </a:t>
            </a:r>
            <a:r>
              <a:rPr lang="it-IT" b="1" u="sng" dirty="0"/>
              <a:t>tale documentazione può essere sostituita da un certificato notarile attestante le risultanze delle visure catastali e dei registri immobiliari</a:t>
            </a:r>
            <a:r>
              <a:rPr lang="it-IT" b="1" dirty="0"/>
              <a:t>. …OMISSIS ..</a:t>
            </a:r>
            <a:endParaRPr lang="en-GB" b="1" dirty="0"/>
          </a:p>
          <a:p>
            <a:endParaRPr lang="it-IT" dirty="0"/>
          </a:p>
        </p:txBody>
      </p:sp>
    </p:spTree>
    <p:extLst>
      <p:ext uri="{BB962C8B-B14F-4D97-AF65-F5344CB8AC3E}">
        <p14:creationId xmlns:p14="http://schemas.microsoft.com/office/powerpoint/2010/main" val="398957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0B2F4C-215D-47F2-9BAC-15228C571307}"/>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0527377B-05F5-4210-88E4-D01E67A4DD7B}"/>
              </a:ext>
            </a:extLst>
          </p:cNvPr>
          <p:cNvSpPr>
            <a:spLocks noGrp="1"/>
          </p:cNvSpPr>
          <p:nvPr>
            <p:ph idx="1"/>
          </p:nvPr>
        </p:nvSpPr>
        <p:spPr/>
        <p:txBody>
          <a:bodyPr>
            <a:normAutofit fontScale="92500"/>
          </a:bodyPr>
          <a:lstStyle/>
          <a:p>
            <a:pPr algn="just"/>
            <a:r>
              <a:rPr lang="it-IT" b="1" dirty="0"/>
              <a:t>ex art. 567 il notaio riporterà quanto dichiarato nel titolo, ma ciò non consente di raggiungere la certezza su chi sia divenuto proprietario del bene, specialmente nel caso in cui acquirente sia il solo debitore esecutato.</a:t>
            </a:r>
          </a:p>
          <a:p>
            <a:pPr algn="just"/>
            <a:r>
              <a:rPr lang="it-IT" b="1" dirty="0"/>
              <a:t>La prima questione che il perito/delegato dovrà affrontare è quella dell’accertamento di chi sia il proprietario del bene pignorato e quale diritto abbia sul bene, tenendo conto che negli atti di acquisto l’acquirente dichiara al notaio il suo regime patrimoniale senza che lo stesso effettui alcun controllo documentale.</a:t>
            </a:r>
          </a:p>
          <a:p>
            <a:pPr algn="just"/>
            <a:r>
              <a:rPr lang="it-IT" b="1" dirty="0"/>
              <a:t>Bisognerà, allo scopo, accertare lo stato civile del debitore esecutato al momento dell’acquisto e, eventualmente, il suo regime patrimoniale.   </a:t>
            </a:r>
          </a:p>
        </p:txBody>
      </p:sp>
    </p:spTree>
    <p:extLst>
      <p:ext uri="{BB962C8B-B14F-4D97-AF65-F5344CB8AC3E}">
        <p14:creationId xmlns:p14="http://schemas.microsoft.com/office/powerpoint/2010/main" val="272685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1764" y="548680"/>
            <a:ext cx="11841918" cy="1901056"/>
          </a:xfrm>
        </p:spPr>
        <p:txBody>
          <a:bodyPr>
            <a:noAutofit/>
          </a:bodyPr>
          <a:lstStyle/>
          <a:p>
            <a:pPr algn="ctr">
              <a:lnSpc>
                <a:spcPct val="100000"/>
              </a:lnSpc>
            </a:pPr>
            <a:r>
              <a:rPr lang="it-IT" sz="2800" b="1" dirty="0"/>
              <a:t>NORME IN MATERIA DI REGIME PATRIMONIALE DEI CONIUGI </a:t>
            </a:r>
            <a:br>
              <a:rPr lang="it-IT" sz="2800" b="1" dirty="0"/>
            </a:br>
            <a:r>
              <a:rPr lang="it-IT" sz="2800" b="1" dirty="0"/>
              <a:t>UNIONI CIVILI E CONVIVENZE DI FATTO</a:t>
            </a:r>
            <a:br>
              <a:rPr lang="it-IT" sz="2800" b="1" dirty="0"/>
            </a:br>
            <a:r>
              <a:rPr lang="it-IT" sz="2800" b="1" dirty="0"/>
              <a:t>COMUNIONE LEGALE DEI BENI E SEPARAZIONE DEI BENI </a:t>
            </a:r>
            <a:br>
              <a:rPr lang="it-IT" sz="2800" dirty="0"/>
            </a:br>
            <a:endParaRPr lang="en-GB" sz="2800" dirty="0"/>
          </a:p>
        </p:txBody>
      </p:sp>
      <p:sp>
        <p:nvSpPr>
          <p:cNvPr id="3" name="Segnaposto contenuto 2"/>
          <p:cNvSpPr>
            <a:spLocks noGrp="1"/>
          </p:cNvSpPr>
          <p:nvPr>
            <p:ph idx="1"/>
          </p:nvPr>
        </p:nvSpPr>
        <p:spPr>
          <a:xfrm>
            <a:off x="261764" y="2636912"/>
            <a:ext cx="11593288" cy="3384376"/>
          </a:xfrm>
        </p:spPr>
        <p:txBody>
          <a:bodyPr>
            <a:noAutofit/>
          </a:bodyPr>
          <a:lstStyle/>
          <a:p>
            <a:pPr marL="0" indent="0" algn="ctr">
              <a:buNone/>
            </a:pPr>
            <a:r>
              <a:rPr lang="it-IT" sz="2800" b="1" dirty="0"/>
              <a:t>CODICE CIVILE</a:t>
            </a:r>
          </a:p>
          <a:p>
            <a:pPr marL="0" indent="0" algn="just">
              <a:buNone/>
            </a:pPr>
            <a:endParaRPr lang="it-IT" sz="2000" b="1" dirty="0"/>
          </a:p>
          <a:p>
            <a:pPr marL="0" indent="0" algn="just">
              <a:buNone/>
            </a:pPr>
            <a:r>
              <a:rPr lang="it-IT" sz="2000" b="1" dirty="0"/>
              <a:t>Art. 159. Del regime patrimoniale legale tra i coniugi. </a:t>
            </a:r>
          </a:p>
          <a:p>
            <a:pPr marL="0" indent="0" algn="just">
              <a:buNone/>
            </a:pPr>
            <a:r>
              <a:rPr lang="it-IT" sz="2000" b="1" dirty="0"/>
              <a:t>Il regime patrimoniale legale della famiglia, in mancanza di diversa convenzione stipulata a norma dell'articolo 162, è costituito dalla comunione dei beni regolata dalla sezione III del presente capo.</a:t>
            </a:r>
          </a:p>
        </p:txBody>
      </p:sp>
    </p:spTree>
    <p:extLst>
      <p:ext uri="{BB962C8B-B14F-4D97-AF65-F5344CB8AC3E}">
        <p14:creationId xmlns:p14="http://schemas.microsoft.com/office/powerpoint/2010/main" val="262695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33772" y="908720"/>
            <a:ext cx="11521280" cy="5760640"/>
          </a:xfrm>
        </p:spPr>
        <p:txBody>
          <a:bodyPr>
            <a:noAutofit/>
          </a:bodyPr>
          <a:lstStyle/>
          <a:p>
            <a:pPr marL="0" indent="0" algn="just">
              <a:buNone/>
            </a:pPr>
            <a:r>
              <a:rPr lang="it-IT" sz="2000" b="1" dirty="0"/>
              <a:t>Art. 177. Oggetto della comunione. </a:t>
            </a:r>
          </a:p>
          <a:p>
            <a:pPr marL="0" indent="0" algn="just">
              <a:buNone/>
            </a:pPr>
            <a:r>
              <a:rPr lang="it-IT" sz="2000" b="1" dirty="0"/>
              <a:t>Costituiscono oggetto della comunione: </a:t>
            </a:r>
          </a:p>
          <a:p>
            <a:pPr marL="0" indent="0" algn="just">
              <a:buNone/>
            </a:pPr>
            <a:r>
              <a:rPr lang="it-IT" sz="2000" b="1" dirty="0"/>
              <a:t>a) </a:t>
            </a:r>
            <a:r>
              <a:rPr lang="it-IT" sz="2000" b="1" u="sng" dirty="0"/>
              <a:t>gli acquisti compiuti dai due coniugi insieme o separatamente durante il matrimonio</a:t>
            </a:r>
            <a:r>
              <a:rPr lang="it-IT" sz="2000" b="1" dirty="0"/>
              <a:t>, ad </a:t>
            </a:r>
            <a:r>
              <a:rPr lang="it-IT" sz="2000" b="1" u="sng" dirty="0"/>
              <a:t>esclusione di quelli relativi ai beni personali</a:t>
            </a:r>
            <a:r>
              <a:rPr lang="it-IT" sz="2000" b="1" dirty="0"/>
              <a:t>; </a:t>
            </a:r>
          </a:p>
          <a:p>
            <a:pPr marL="0" indent="0" algn="just">
              <a:buNone/>
            </a:pPr>
            <a:r>
              <a:rPr lang="it-IT" sz="2000" b="1" dirty="0"/>
              <a:t>b) i frutti dei beni propri di ciascuno dei coniugi, percepiti e non consumati allo scioglimento della comunione; </a:t>
            </a:r>
          </a:p>
          <a:p>
            <a:pPr marL="0" indent="0" algn="just">
              <a:buNone/>
            </a:pPr>
            <a:r>
              <a:rPr lang="it-IT" sz="2000" b="1" dirty="0"/>
              <a:t>c) i proventi dell'attività separata di ciascuno dei coniugi se, allo scioglimento della comunione, non siano stati consumati; </a:t>
            </a:r>
          </a:p>
          <a:p>
            <a:pPr marL="0" indent="0" algn="just">
              <a:buNone/>
            </a:pPr>
            <a:r>
              <a:rPr lang="it-IT" sz="2000" b="1" dirty="0"/>
              <a:t>d) le aziende gestite da entrambi i coniugi e costituite dopo il matrimonio. Qualora si tratti di aziende appartenenti ad uno dei coniugi anteriormente al matrimonio ma gestite da entrambi, la comunione concerne solo gli utili e gli incrementi.</a:t>
            </a:r>
          </a:p>
          <a:p>
            <a:pPr algn="just"/>
            <a:endParaRPr lang="it-IT" sz="2000" b="1" dirty="0"/>
          </a:p>
        </p:txBody>
      </p:sp>
    </p:spTree>
    <p:extLst>
      <p:ext uri="{BB962C8B-B14F-4D97-AF65-F5344CB8AC3E}">
        <p14:creationId xmlns:p14="http://schemas.microsoft.com/office/powerpoint/2010/main" val="221874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33772" y="620688"/>
            <a:ext cx="11593287" cy="6120680"/>
          </a:xfrm>
        </p:spPr>
        <p:txBody>
          <a:bodyPr>
            <a:noAutofit/>
          </a:bodyPr>
          <a:lstStyle/>
          <a:p>
            <a:pPr marL="0" indent="0" algn="just">
              <a:lnSpc>
                <a:spcPct val="100000"/>
              </a:lnSpc>
              <a:spcBef>
                <a:spcPts val="0"/>
              </a:spcBef>
              <a:buNone/>
            </a:pPr>
            <a:r>
              <a:rPr lang="it-IT" sz="2000" b="1" dirty="0"/>
              <a:t>Art. 179.</a:t>
            </a:r>
            <a:r>
              <a:rPr lang="it-IT" sz="2000" b="1" u="sng" dirty="0"/>
              <a:t> Beni personali. </a:t>
            </a:r>
            <a:r>
              <a:rPr lang="it-IT" sz="2000" b="1" dirty="0"/>
              <a:t>Non costituiscono oggetto della comunione e sono beni personali del coniuge: </a:t>
            </a:r>
          </a:p>
          <a:p>
            <a:pPr marL="0" indent="0" algn="just">
              <a:lnSpc>
                <a:spcPct val="100000"/>
              </a:lnSpc>
              <a:spcBef>
                <a:spcPts val="0"/>
              </a:spcBef>
              <a:buNone/>
            </a:pPr>
            <a:endParaRPr lang="it-IT" sz="2000" b="1" dirty="0"/>
          </a:p>
          <a:p>
            <a:pPr marL="457200" indent="-457200" algn="just">
              <a:lnSpc>
                <a:spcPct val="100000"/>
              </a:lnSpc>
              <a:spcBef>
                <a:spcPts val="0"/>
              </a:spcBef>
              <a:buAutoNum type="alphaLcParenR"/>
            </a:pPr>
            <a:r>
              <a:rPr lang="it-IT" sz="2000" b="1" dirty="0"/>
              <a:t>i beni di cui, prima del matrimonio, il coniuge era proprietario o rispetto ai quali era titolare di un diritto reale di godimento; </a:t>
            </a:r>
          </a:p>
          <a:p>
            <a:pPr marL="457200" indent="-457200" algn="just">
              <a:lnSpc>
                <a:spcPct val="100000"/>
              </a:lnSpc>
              <a:spcBef>
                <a:spcPts val="0"/>
              </a:spcBef>
              <a:buAutoNum type="alphaLcParenR"/>
            </a:pPr>
            <a:r>
              <a:rPr lang="it-IT" sz="2000" b="1" dirty="0"/>
              <a:t>i beni acquisiti successivamente al matrimonio per effetto di donazione o successione, quando nell'atto di liberalità o nel testamento non è specificato che essi sono attribuiti alla comunione; </a:t>
            </a:r>
          </a:p>
          <a:p>
            <a:pPr marL="457200" indent="-457200" algn="just">
              <a:lnSpc>
                <a:spcPct val="100000"/>
              </a:lnSpc>
              <a:spcBef>
                <a:spcPts val="0"/>
              </a:spcBef>
              <a:buAutoNum type="alphaLcParenR"/>
            </a:pPr>
            <a:r>
              <a:rPr lang="it-IT" sz="2000" b="1" dirty="0"/>
              <a:t>i beni di uso strettamente personale di ciascun coniuge ed i loro accessori;</a:t>
            </a:r>
          </a:p>
          <a:p>
            <a:pPr marL="457200" indent="-457200" algn="just">
              <a:lnSpc>
                <a:spcPct val="100000"/>
              </a:lnSpc>
              <a:spcBef>
                <a:spcPts val="0"/>
              </a:spcBef>
              <a:buAutoNum type="alphaLcParenR"/>
            </a:pPr>
            <a:r>
              <a:rPr lang="it-IT" sz="2000" b="1" dirty="0"/>
              <a:t>i beni che servono all'esercizio della professione del coniuge, tranne quelli destinati alla conduzione di un'azienda facente parte della comunione; </a:t>
            </a:r>
          </a:p>
          <a:p>
            <a:pPr marL="457200" indent="-457200" algn="just">
              <a:lnSpc>
                <a:spcPct val="100000"/>
              </a:lnSpc>
              <a:spcBef>
                <a:spcPts val="0"/>
              </a:spcBef>
              <a:buAutoNum type="alphaLcParenR"/>
            </a:pPr>
            <a:r>
              <a:rPr lang="it-IT" sz="2000" b="1" dirty="0"/>
              <a:t>i beni ottenuti a titolo di risarcimento del danno nonché la pensione attinente alla perdita parziale o totale della capacità lavorativa; </a:t>
            </a:r>
          </a:p>
          <a:p>
            <a:pPr marL="457200" indent="-457200" algn="just">
              <a:lnSpc>
                <a:spcPct val="100000"/>
              </a:lnSpc>
              <a:spcBef>
                <a:spcPts val="0"/>
              </a:spcBef>
              <a:buAutoNum type="alphaLcParenR"/>
            </a:pPr>
            <a:r>
              <a:rPr lang="it-IT" sz="2000" b="1" dirty="0"/>
              <a:t>i beni acquisiti con il prezzo del trasferimento dei beni personali sopraelencati o col loro scambio, purché ciò sia espressamente dichiarato all'atto dell'acquisto. L'acquisto di beni immobili, o di beni mobili elencati nell'articolo 2683, effettuato dopo il matrimonio, è escluso dalla comunione, ai sensi delle lettere c), d) ed f) del precedente comma, quando tale esclusione risulti dall'atto di acquisto se di esso sia stato parte anche l'altro coniuge.</a:t>
            </a:r>
          </a:p>
          <a:p>
            <a:pPr algn="just">
              <a:lnSpc>
                <a:spcPct val="100000"/>
              </a:lnSpc>
              <a:spcBef>
                <a:spcPts val="0"/>
              </a:spcBef>
            </a:pPr>
            <a:endParaRPr lang="en-GB" sz="2000" b="1" dirty="0"/>
          </a:p>
        </p:txBody>
      </p:sp>
    </p:spTree>
    <p:extLst>
      <p:ext uri="{BB962C8B-B14F-4D97-AF65-F5344CB8AC3E}">
        <p14:creationId xmlns:p14="http://schemas.microsoft.com/office/powerpoint/2010/main" val="204243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33772" y="548680"/>
            <a:ext cx="11521280" cy="6048672"/>
          </a:xfrm>
        </p:spPr>
        <p:txBody>
          <a:bodyPr>
            <a:noAutofit/>
          </a:bodyPr>
          <a:lstStyle/>
          <a:p>
            <a:pPr marL="0" indent="0" algn="just">
              <a:buNone/>
            </a:pPr>
            <a:r>
              <a:rPr lang="it-IT" sz="2000" b="1" dirty="0"/>
              <a:t>Art. 215. Separazione dei beni.</a:t>
            </a:r>
          </a:p>
          <a:p>
            <a:pPr marL="0" indent="0" algn="just">
              <a:buNone/>
            </a:pPr>
            <a:r>
              <a:rPr lang="it-IT" sz="2000" b="1" dirty="0"/>
              <a:t>I coniugi possono convenire che ciascuno di essi conservi la titolarità esclusiva dei beni acquistati durante il matrimonio. </a:t>
            </a:r>
          </a:p>
          <a:p>
            <a:pPr marL="0" indent="0" algn="just">
              <a:buNone/>
            </a:pPr>
            <a:r>
              <a:rPr lang="it-IT" sz="2000" b="1" dirty="0"/>
              <a:t>Art. 162. Forma delle convenzioni matrimoniali. </a:t>
            </a:r>
          </a:p>
          <a:p>
            <a:pPr marL="0" indent="0" algn="just">
              <a:buNone/>
            </a:pPr>
            <a:r>
              <a:rPr lang="it-IT" sz="2000" b="1" dirty="0"/>
              <a:t>Le convenzioni matrimoniali debbono essere stipulate per atto pubblico sotto pena di nullità. La scelta del regime di separazione può anche essere dichiarata nell'atto di celebrazione del matrimonio.  </a:t>
            </a:r>
          </a:p>
          <a:p>
            <a:pPr marL="0" indent="0" algn="just">
              <a:buNone/>
            </a:pPr>
            <a:r>
              <a:rPr lang="it-IT" sz="2000" b="1" dirty="0"/>
              <a:t>Art. 163. Modifica delle convenzioni. </a:t>
            </a:r>
          </a:p>
          <a:p>
            <a:pPr marL="0" indent="0" algn="just">
              <a:buNone/>
            </a:pPr>
            <a:r>
              <a:rPr lang="it-IT" sz="2000" b="1" dirty="0"/>
              <a:t>Le modifiche delle convenzioni matrimoniali, anteriori o successive al matrimonio, non hanno effetto se l'atto pubblico non è stipulato col consenso di tutte le persone che sono state parti nelle convenzioni medesime, o dei loro eredi. …OMISSIS… </a:t>
            </a:r>
            <a:r>
              <a:rPr lang="it-IT" sz="2000" b="1" u="sng" dirty="0"/>
              <a:t>Le modifiche convenute e la sentenza di omologazione hanno effetto rispetto ai terzi solo se ne è fatta annotazione in margine all'atto del matrimonio. L'annotazione deve inoltre essere fatta a margine della trascrizione delle convenzioni matrimoniali ove questa sia richiesta a norma degli articoli 2643 e seguenti</a:t>
            </a:r>
            <a:r>
              <a:rPr lang="it-IT" sz="2000" b="1" dirty="0"/>
              <a:t>.</a:t>
            </a:r>
          </a:p>
          <a:p>
            <a:pPr algn="just"/>
            <a:endParaRPr lang="it-IT" sz="2000" b="1" dirty="0"/>
          </a:p>
        </p:txBody>
      </p:sp>
    </p:spTree>
    <p:extLst>
      <p:ext uri="{BB962C8B-B14F-4D97-AF65-F5344CB8AC3E}">
        <p14:creationId xmlns:p14="http://schemas.microsoft.com/office/powerpoint/2010/main" val="265599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33772" y="3068960"/>
            <a:ext cx="11521280" cy="3168352"/>
          </a:xfrm>
        </p:spPr>
        <p:txBody>
          <a:bodyPr>
            <a:noAutofit/>
          </a:bodyPr>
          <a:lstStyle/>
          <a:p>
            <a:pPr marL="0" indent="0" algn="just">
              <a:lnSpc>
                <a:spcPct val="100000"/>
              </a:lnSpc>
              <a:spcBef>
                <a:spcPts val="0"/>
              </a:spcBef>
              <a:buNone/>
            </a:pPr>
            <a:r>
              <a:rPr lang="it-IT" b="1" dirty="0"/>
              <a:t>L'espressione inglese </a:t>
            </a:r>
            <a:r>
              <a:rPr lang="it-IT" b="1" i="1" dirty="0"/>
              <a:t>due </a:t>
            </a:r>
            <a:r>
              <a:rPr lang="it-IT" b="1" i="1" dirty="0" err="1"/>
              <a:t>diligence</a:t>
            </a:r>
            <a:r>
              <a:rPr lang="it-IT" b="1" i="1" dirty="0"/>
              <a:t> </a:t>
            </a:r>
            <a:r>
              <a:rPr lang="it-IT" b="1" dirty="0"/>
              <a:t>(in italiano: dovuta diligenza) indica l'attività di investigazione e di approfondimento di dati e di informazioni relative all'oggetto di una trattativa. </a:t>
            </a:r>
          </a:p>
          <a:p>
            <a:pPr marL="0" indent="0" algn="just">
              <a:lnSpc>
                <a:spcPct val="100000"/>
              </a:lnSpc>
              <a:spcBef>
                <a:spcPts val="0"/>
              </a:spcBef>
              <a:buNone/>
            </a:pPr>
            <a:endParaRPr lang="it-IT" b="1" dirty="0"/>
          </a:p>
          <a:p>
            <a:pPr marL="0" indent="0" algn="just">
              <a:lnSpc>
                <a:spcPct val="100000"/>
              </a:lnSpc>
              <a:spcBef>
                <a:spcPts val="0"/>
              </a:spcBef>
              <a:buNone/>
            </a:pPr>
            <a:br>
              <a:rPr lang="it-IT" b="1" dirty="0"/>
            </a:br>
            <a:endParaRPr lang="it-IT" b="1" dirty="0"/>
          </a:p>
        </p:txBody>
      </p:sp>
      <p:sp>
        <p:nvSpPr>
          <p:cNvPr id="6" name="CasellaDiTesto 5"/>
          <p:cNvSpPr txBox="1"/>
          <p:nvPr/>
        </p:nvSpPr>
        <p:spPr>
          <a:xfrm>
            <a:off x="3574132" y="908720"/>
            <a:ext cx="4624349" cy="769441"/>
          </a:xfrm>
          <a:prstGeom prst="rect">
            <a:avLst/>
          </a:prstGeom>
          <a:noFill/>
        </p:spPr>
        <p:txBody>
          <a:bodyPr wrap="square" rtlCol="0">
            <a:spAutoFit/>
          </a:bodyPr>
          <a:lstStyle/>
          <a:p>
            <a:r>
              <a:rPr lang="it-IT" sz="4400" b="1" i="1" cap="all" dirty="0"/>
              <a:t>due </a:t>
            </a:r>
            <a:r>
              <a:rPr lang="it-IT" sz="4400" b="1" i="1" cap="all" dirty="0" err="1"/>
              <a:t>diligence</a:t>
            </a:r>
            <a:endParaRPr lang="it-IT" sz="4400" i="1" cap="all" dirty="0"/>
          </a:p>
        </p:txBody>
      </p:sp>
    </p:spTree>
    <p:extLst>
      <p:ext uri="{BB962C8B-B14F-4D97-AF65-F5344CB8AC3E}">
        <p14:creationId xmlns:p14="http://schemas.microsoft.com/office/powerpoint/2010/main" val="21917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33772" y="764704"/>
            <a:ext cx="11521280" cy="5616624"/>
          </a:xfrm>
        </p:spPr>
        <p:txBody>
          <a:bodyPr>
            <a:noAutofit/>
          </a:bodyPr>
          <a:lstStyle/>
          <a:p>
            <a:pPr marL="0" indent="0" algn="just">
              <a:lnSpc>
                <a:spcPct val="100000"/>
              </a:lnSpc>
              <a:spcBef>
                <a:spcPts val="0"/>
              </a:spcBef>
              <a:buNone/>
            </a:pPr>
            <a:r>
              <a:rPr lang="it-IT" sz="2000" b="1" dirty="0"/>
              <a:t>Art. 191. Scioglimento della comunione. </a:t>
            </a:r>
          </a:p>
          <a:p>
            <a:pPr marL="0" indent="0" algn="just">
              <a:lnSpc>
                <a:spcPct val="100000"/>
              </a:lnSpc>
              <a:spcBef>
                <a:spcPts val="0"/>
              </a:spcBef>
              <a:buNone/>
            </a:pPr>
            <a:endParaRPr lang="it-IT" sz="2000" b="1" dirty="0"/>
          </a:p>
          <a:p>
            <a:pPr marL="0" indent="0" algn="just">
              <a:lnSpc>
                <a:spcPct val="100000"/>
              </a:lnSpc>
              <a:spcBef>
                <a:spcPts val="0"/>
              </a:spcBef>
              <a:buNone/>
            </a:pPr>
            <a:r>
              <a:rPr lang="it-IT" sz="2000" b="1" dirty="0"/>
              <a:t>La comunione si scioglie per la dichiarazione di assenza o di morte presunta di uno dei coniugi, per l'annullamento, per lo scioglimento o per la cessazione degli effetti civili del matrimonio, per la separazione personale, per la separazione giudiziale dei beni, per mutamento convenzionale del regime patrimoniale, per il fallimento di uno dei coniugi. </a:t>
            </a:r>
          </a:p>
          <a:p>
            <a:pPr marL="0" indent="0" algn="just">
              <a:lnSpc>
                <a:spcPct val="100000"/>
              </a:lnSpc>
              <a:spcBef>
                <a:spcPts val="0"/>
              </a:spcBef>
              <a:buNone/>
            </a:pPr>
            <a:endParaRPr lang="it-IT" sz="2000" b="1" dirty="0"/>
          </a:p>
          <a:p>
            <a:pPr marL="0" indent="0" algn="just">
              <a:lnSpc>
                <a:spcPct val="100000"/>
              </a:lnSpc>
              <a:spcBef>
                <a:spcPts val="0"/>
              </a:spcBef>
              <a:buNone/>
            </a:pPr>
            <a:r>
              <a:rPr lang="it-IT" sz="2000" b="1" u="sng" dirty="0"/>
              <a:t>Nel caso di separazione personale, la comunione tra i coniugi si scioglie nel momento in cui il presidente del tribunale autorizza i coniugi a vivere separati, ovvero alla data di sottoscrizione del processo verbale di separazione consensuale dei coniugi dinanzi al presidente, </a:t>
            </a:r>
            <a:r>
              <a:rPr lang="it-IT" sz="2000" b="1" u="sng" dirty="0" err="1"/>
              <a:t>purche</a:t>
            </a:r>
            <a:r>
              <a:rPr lang="it-IT" sz="2000" b="1" u="sng" dirty="0"/>
              <a:t>' omologato. L'ordinanza con la quale i coniugi sono autorizzati a vivere separati è comunicata all'ufficiale dello stato civile ai fini dell'annotazione dello scioglimento della comunione. </a:t>
            </a:r>
          </a:p>
          <a:p>
            <a:pPr marL="0" indent="0" algn="just">
              <a:lnSpc>
                <a:spcPct val="100000"/>
              </a:lnSpc>
              <a:spcBef>
                <a:spcPts val="0"/>
              </a:spcBef>
              <a:buNone/>
            </a:pPr>
            <a:endParaRPr lang="it-IT" sz="2000" b="1" dirty="0"/>
          </a:p>
          <a:p>
            <a:pPr marL="0" indent="0" algn="just">
              <a:lnSpc>
                <a:spcPct val="100000"/>
              </a:lnSpc>
              <a:spcBef>
                <a:spcPts val="0"/>
              </a:spcBef>
              <a:buNone/>
            </a:pPr>
            <a:r>
              <a:rPr lang="it-IT" sz="2000" b="1" dirty="0"/>
              <a:t>Nel caso di azienda di cui alla lettera d) dell'articolo 177, lo scioglimento della comunione può essere deciso, per accordo dei coniugi, osservata la forma prevista dall'articolo 162.</a:t>
            </a:r>
          </a:p>
          <a:p>
            <a:pPr marL="0" indent="0" algn="just">
              <a:lnSpc>
                <a:spcPct val="100000"/>
              </a:lnSpc>
              <a:spcBef>
                <a:spcPts val="0"/>
              </a:spcBef>
              <a:buNone/>
            </a:pPr>
            <a:r>
              <a:rPr lang="it-IT" sz="2000" b="1" dirty="0"/>
              <a:t> </a:t>
            </a:r>
          </a:p>
          <a:p>
            <a:pPr algn="just">
              <a:lnSpc>
                <a:spcPct val="100000"/>
              </a:lnSpc>
              <a:spcBef>
                <a:spcPts val="0"/>
              </a:spcBef>
            </a:pPr>
            <a:endParaRPr lang="en-GB" sz="2000" b="1" dirty="0"/>
          </a:p>
        </p:txBody>
      </p:sp>
    </p:spTree>
    <p:extLst>
      <p:ext uri="{BB962C8B-B14F-4D97-AF65-F5344CB8AC3E}">
        <p14:creationId xmlns:p14="http://schemas.microsoft.com/office/powerpoint/2010/main" val="783532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F94396-6D38-4639-9957-06627F87AF3B}"/>
              </a:ext>
            </a:extLst>
          </p:cNvPr>
          <p:cNvSpPr>
            <a:spLocks noGrp="1"/>
          </p:cNvSpPr>
          <p:nvPr>
            <p:ph type="title"/>
          </p:nvPr>
        </p:nvSpPr>
        <p:spPr>
          <a:xfrm>
            <a:off x="1117309" y="76200"/>
            <a:ext cx="10157354" cy="760512"/>
          </a:xfrm>
        </p:spPr>
        <p:txBody>
          <a:bodyPr/>
          <a:lstStyle/>
          <a:p>
            <a:pPr algn="ctr"/>
            <a:r>
              <a:rPr lang="it-IT" b="1" dirty="0"/>
              <a:t>STRANIERI</a:t>
            </a:r>
          </a:p>
        </p:txBody>
      </p:sp>
      <p:sp>
        <p:nvSpPr>
          <p:cNvPr id="3" name="Segnaposto contenuto 2">
            <a:extLst>
              <a:ext uri="{FF2B5EF4-FFF2-40B4-BE49-F238E27FC236}">
                <a16:creationId xmlns:a16="http://schemas.microsoft.com/office/drawing/2014/main" id="{6965B07B-0E69-4F9A-AE42-7BD688B6BD1E}"/>
              </a:ext>
            </a:extLst>
          </p:cNvPr>
          <p:cNvSpPr>
            <a:spLocks noGrp="1"/>
          </p:cNvSpPr>
          <p:nvPr>
            <p:ph idx="1"/>
          </p:nvPr>
        </p:nvSpPr>
        <p:spPr>
          <a:xfrm>
            <a:off x="333772" y="1196752"/>
            <a:ext cx="11377264" cy="5472608"/>
          </a:xfrm>
        </p:spPr>
        <p:txBody>
          <a:bodyPr>
            <a:normAutofit fontScale="62500" lnSpcReduction="20000"/>
          </a:bodyPr>
          <a:lstStyle/>
          <a:p>
            <a:endParaRPr lang="it-IT" dirty="0"/>
          </a:p>
          <a:p>
            <a:pPr algn="just"/>
            <a:r>
              <a:rPr lang="it-IT" sz="4900" b="1" dirty="0"/>
              <a:t>DPR 360 DEL 2000 Regolamento per la revisione e la semplificazione dell'ordinamento dello stato civile</a:t>
            </a:r>
          </a:p>
          <a:p>
            <a:pPr algn="just"/>
            <a:r>
              <a:rPr lang="it-IT" sz="4900" b="1" dirty="0"/>
              <a:t>Art. 19 (Trascrizioni)</a:t>
            </a:r>
          </a:p>
          <a:p>
            <a:pPr algn="just"/>
            <a:r>
              <a:rPr lang="it-IT" sz="4900" b="1" dirty="0"/>
              <a:t>1. Su richiesta dei cittadini stranieri residenti in Italia possono essere trascritti, nel comune dove essi risiedono, gli atti dello stato civile che li riguardano formati all'estero. Tali atti devono essere presentati unitamente alla traduzione in lingua italiana e alla legalizzazione, ove prescritta, da parte   della competente autorità straniera.</a:t>
            </a:r>
          </a:p>
          <a:p>
            <a:pPr algn="just"/>
            <a:r>
              <a:rPr lang="it-IT" sz="4900" b="1" dirty="0"/>
              <a:t>…omissis…</a:t>
            </a:r>
          </a:p>
        </p:txBody>
      </p:sp>
    </p:spTree>
    <p:extLst>
      <p:ext uri="{BB962C8B-B14F-4D97-AF65-F5344CB8AC3E}">
        <p14:creationId xmlns:p14="http://schemas.microsoft.com/office/powerpoint/2010/main" val="203721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11804A-D8D2-4E3C-83EF-C363AC236AFE}"/>
              </a:ext>
            </a:extLst>
          </p:cNvPr>
          <p:cNvSpPr>
            <a:spLocks noGrp="1"/>
          </p:cNvSpPr>
          <p:nvPr>
            <p:ph type="title"/>
          </p:nvPr>
        </p:nvSpPr>
        <p:spPr/>
        <p:txBody>
          <a:bodyPr/>
          <a:lstStyle/>
          <a:p>
            <a:pPr algn="ctr"/>
            <a:r>
              <a:rPr lang="it-IT" b="1" dirty="0"/>
              <a:t>STRANIERI</a:t>
            </a:r>
            <a:endParaRPr lang="it-IT" dirty="0"/>
          </a:p>
        </p:txBody>
      </p:sp>
      <p:sp>
        <p:nvSpPr>
          <p:cNvPr id="3" name="Segnaposto contenuto 2">
            <a:extLst>
              <a:ext uri="{FF2B5EF4-FFF2-40B4-BE49-F238E27FC236}">
                <a16:creationId xmlns:a16="http://schemas.microsoft.com/office/drawing/2014/main" id="{7A0ABB09-3EE4-4AB4-A87A-EE120724F01F}"/>
              </a:ext>
            </a:extLst>
          </p:cNvPr>
          <p:cNvSpPr>
            <a:spLocks noGrp="1"/>
          </p:cNvSpPr>
          <p:nvPr>
            <p:ph idx="1"/>
          </p:nvPr>
        </p:nvSpPr>
        <p:spPr>
          <a:xfrm>
            <a:off x="477788" y="1701800"/>
            <a:ext cx="11233248" cy="4470400"/>
          </a:xfrm>
        </p:spPr>
        <p:txBody>
          <a:bodyPr>
            <a:normAutofit lnSpcReduction="10000"/>
          </a:bodyPr>
          <a:lstStyle/>
          <a:p>
            <a:pPr algn="just"/>
            <a:r>
              <a:rPr lang="it-IT" b="1" dirty="0"/>
              <a:t>Presupposto per la rilevanza in Italia del matrimonio tra due persone straniere è che ne sia stata fatta la pubblicità presso l’Ufficio di Stato Civile, altrimenti non ne sarebbe accertabile  l’esistenza e, dunque, l’opponibilità.</a:t>
            </a:r>
          </a:p>
          <a:p>
            <a:pPr algn="just"/>
            <a:r>
              <a:rPr lang="it-IT" b="1" dirty="0"/>
              <a:t>Accertata l’esistenza del matrimonio andrà, verificata la data di celebrazione.</a:t>
            </a:r>
          </a:p>
          <a:p>
            <a:pPr algn="just"/>
            <a:r>
              <a:rPr lang="it-IT" b="1" dirty="0"/>
              <a:t>Infatti dal 29 gennaio 2019 è entrato in vigore il regolamento Europeo 2106/1103 ed esso trova applicazione a tutti i matrimoni degli stranieri, siano essi europei o extraeuropei.</a:t>
            </a:r>
          </a:p>
          <a:p>
            <a:pPr algn="just"/>
            <a:r>
              <a:rPr lang="it-IT" b="1" dirty="0"/>
              <a:t>Per i matrimoni celebrati prima di tale data continueranno a trovare applicazione le regole del diritto internazionale privato italiano.  </a:t>
            </a:r>
          </a:p>
        </p:txBody>
      </p:sp>
    </p:spTree>
    <p:extLst>
      <p:ext uri="{BB962C8B-B14F-4D97-AF65-F5344CB8AC3E}">
        <p14:creationId xmlns:p14="http://schemas.microsoft.com/office/powerpoint/2010/main" val="76009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6A7CD5-8BDC-41AB-A6E8-A2E079E3A369}"/>
              </a:ext>
            </a:extLst>
          </p:cNvPr>
          <p:cNvSpPr>
            <a:spLocks noGrp="1"/>
          </p:cNvSpPr>
          <p:nvPr>
            <p:ph type="title"/>
          </p:nvPr>
        </p:nvSpPr>
        <p:spPr>
          <a:xfrm>
            <a:off x="1117309" y="76200"/>
            <a:ext cx="10157354" cy="904528"/>
          </a:xfrm>
        </p:spPr>
        <p:txBody>
          <a:bodyPr/>
          <a:lstStyle/>
          <a:p>
            <a:pPr algn="ctr"/>
            <a:r>
              <a:rPr lang="it-IT" b="1" dirty="0"/>
              <a:t>STRANIERI</a:t>
            </a:r>
            <a:endParaRPr lang="it-IT" dirty="0"/>
          </a:p>
        </p:txBody>
      </p:sp>
      <p:sp>
        <p:nvSpPr>
          <p:cNvPr id="3" name="Segnaposto contenuto 2">
            <a:extLst>
              <a:ext uri="{FF2B5EF4-FFF2-40B4-BE49-F238E27FC236}">
                <a16:creationId xmlns:a16="http://schemas.microsoft.com/office/drawing/2014/main" id="{01E365FA-3A9E-41B2-A232-E11C95D6A638}"/>
              </a:ext>
            </a:extLst>
          </p:cNvPr>
          <p:cNvSpPr>
            <a:spLocks noGrp="1"/>
          </p:cNvSpPr>
          <p:nvPr>
            <p:ph idx="1"/>
          </p:nvPr>
        </p:nvSpPr>
        <p:spPr>
          <a:xfrm>
            <a:off x="405780" y="980728"/>
            <a:ext cx="11305255" cy="5801072"/>
          </a:xfrm>
        </p:spPr>
        <p:txBody>
          <a:bodyPr>
            <a:normAutofit fontScale="92500" lnSpcReduction="10000"/>
          </a:bodyPr>
          <a:lstStyle/>
          <a:p>
            <a:pPr algn="just"/>
            <a:r>
              <a:rPr lang="it-IT" b="1" dirty="0"/>
              <a:t>LEGGE 31 maggio 1995 n. 218 Riforma del sistema italiano di diritto internazionale privato</a:t>
            </a:r>
          </a:p>
          <a:p>
            <a:pPr algn="just"/>
            <a:r>
              <a:rPr lang="it-IT" b="1" dirty="0"/>
              <a:t>Art. 29 (Rapporti personali tra coniugi)</a:t>
            </a:r>
          </a:p>
          <a:p>
            <a:pPr algn="just"/>
            <a:r>
              <a:rPr lang="it-IT" b="1" dirty="0"/>
              <a:t>1. I</a:t>
            </a:r>
            <a:r>
              <a:rPr lang="it-IT" b="1" u="sng" dirty="0"/>
              <a:t> rapporti personali </a:t>
            </a:r>
            <a:r>
              <a:rPr lang="it-IT" b="1" dirty="0"/>
              <a:t>tra coniugi sono regolati dalla legge nazionale comune.</a:t>
            </a:r>
          </a:p>
          <a:p>
            <a:pPr algn="just"/>
            <a:r>
              <a:rPr lang="it-IT" b="1" dirty="0"/>
              <a:t>2. I rapporti personali tra coniugi aventi diverse cittadinanze o più cittadinanze comuni sono regolati dalla legge dello Stato nel quale la vita matrimoniale è prevalentemente localizzata.</a:t>
            </a:r>
          </a:p>
          <a:p>
            <a:pPr algn="just"/>
            <a:r>
              <a:rPr lang="it-IT" b="1" dirty="0"/>
              <a:t>Art. 30 (Rapporti patrimoniali tra coniugi) </a:t>
            </a:r>
          </a:p>
          <a:p>
            <a:pPr algn="just"/>
            <a:r>
              <a:rPr lang="it-IT" b="1" dirty="0"/>
              <a:t>1. </a:t>
            </a:r>
            <a:r>
              <a:rPr lang="it-IT" b="1" u="sng" dirty="0"/>
              <a:t>I rapporti patrimoniali </a:t>
            </a:r>
            <a:r>
              <a:rPr lang="it-IT" b="1" dirty="0"/>
              <a:t>tra coniugi sono regolati dalla legge applicabile ai loro rapporti personali. </a:t>
            </a:r>
            <a:r>
              <a:rPr lang="it-IT" b="1" u="sng" dirty="0"/>
              <a:t>I coniugi possono tuttavia convenire per iscritto che i loro rapporti patrimoniali sono regolati dalla legge dello Stato di cui almeno uno di essi è cittadino o nel quale almeno uno di essi risiede. I coniugi possono tuttavia convenire per iscritto che i loro rapporti patrimoniali sono regolati dalla legge dello Stato di cui almeno uno di essi è cittadino o nel quale almeno uno di essi risiede</a:t>
            </a:r>
            <a:r>
              <a:rPr lang="it-IT" u="sng" dirty="0"/>
              <a:t>. </a:t>
            </a:r>
          </a:p>
        </p:txBody>
      </p:sp>
    </p:spTree>
    <p:extLst>
      <p:ext uri="{BB962C8B-B14F-4D97-AF65-F5344CB8AC3E}">
        <p14:creationId xmlns:p14="http://schemas.microsoft.com/office/powerpoint/2010/main" val="22135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4E1431-8C8C-41AE-AB9F-5843165A662E}"/>
              </a:ext>
            </a:extLst>
          </p:cNvPr>
          <p:cNvSpPr>
            <a:spLocks noGrp="1"/>
          </p:cNvSpPr>
          <p:nvPr>
            <p:ph type="title"/>
          </p:nvPr>
        </p:nvSpPr>
        <p:spPr>
          <a:xfrm>
            <a:off x="1117309" y="76200"/>
            <a:ext cx="10157354" cy="904528"/>
          </a:xfrm>
        </p:spPr>
        <p:txBody>
          <a:bodyPr/>
          <a:lstStyle/>
          <a:p>
            <a:pPr algn="ctr"/>
            <a:r>
              <a:rPr lang="it-IT" b="1" dirty="0"/>
              <a:t>STRANIERI</a:t>
            </a:r>
            <a:endParaRPr lang="it-IT" dirty="0"/>
          </a:p>
        </p:txBody>
      </p:sp>
      <p:sp>
        <p:nvSpPr>
          <p:cNvPr id="3" name="Segnaposto contenuto 2">
            <a:extLst>
              <a:ext uri="{FF2B5EF4-FFF2-40B4-BE49-F238E27FC236}">
                <a16:creationId xmlns:a16="http://schemas.microsoft.com/office/drawing/2014/main" id="{E6423313-D3B4-4790-9118-4EF020A75D3E}"/>
              </a:ext>
            </a:extLst>
          </p:cNvPr>
          <p:cNvSpPr>
            <a:spLocks noGrp="1"/>
          </p:cNvSpPr>
          <p:nvPr>
            <p:ph idx="1"/>
          </p:nvPr>
        </p:nvSpPr>
        <p:spPr>
          <a:xfrm>
            <a:off x="549796" y="1196752"/>
            <a:ext cx="11161240" cy="5256584"/>
          </a:xfrm>
        </p:spPr>
        <p:txBody>
          <a:bodyPr>
            <a:normAutofit fontScale="92500" lnSpcReduction="10000"/>
          </a:bodyPr>
          <a:lstStyle/>
          <a:p>
            <a:pPr algn="just"/>
            <a:r>
              <a:rPr lang="it-IT" b="1" dirty="0"/>
              <a:t>REGOLAMENTO (UE) 2016/1103 DEL CONSIGLIO del 24 giugno 2016</a:t>
            </a:r>
          </a:p>
          <a:p>
            <a:pPr algn="just"/>
            <a:r>
              <a:rPr lang="it-IT" b="1" dirty="0"/>
              <a:t>Articolo 26</a:t>
            </a:r>
          </a:p>
          <a:p>
            <a:pPr algn="just"/>
            <a:r>
              <a:rPr lang="it-IT" b="1" dirty="0"/>
              <a:t>Legge applicabile in mancanza di scelta delle parti</a:t>
            </a:r>
          </a:p>
          <a:p>
            <a:pPr algn="just"/>
            <a:r>
              <a:rPr lang="it-IT" b="1" dirty="0"/>
              <a:t>1. In mancanza di un accordo sulla scelta della legge ai sensi dell'articolo 22, la legge applicabile al regime patrimoniale tra coniugi è la legge dello Stato:</a:t>
            </a:r>
          </a:p>
          <a:p>
            <a:pPr algn="just"/>
            <a:r>
              <a:rPr lang="it-IT" b="1" dirty="0"/>
              <a:t>a) della prima residenza abituale comune dei coniugi dopo la conclusione del matrimonio o, in mancanza,</a:t>
            </a:r>
          </a:p>
          <a:p>
            <a:pPr algn="just"/>
            <a:r>
              <a:rPr lang="it-IT" b="1" dirty="0"/>
              <a:t>b) della cittadinanza comune dei coniugi al momento della conclusione del matrimonio o, in mancanza,</a:t>
            </a:r>
          </a:p>
          <a:p>
            <a:pPr algn="just"/>
            <a:r>
              <a:rPr lang="it-IT" b="1" dirty="0"/>
              <a:t>c) con cui i coniugi presentano assieme il collegamento più stretto al momento della conclusione del matrimonio, tenuto conto di tutte le circostanze</a:t>
            </a:r>
            <a:r>
              <a:rPr lang="it-IT" dirty="0"/>
              <a:t>.</a:t>
            </a:r>
          </a:p>
        </p:txBody>
      </p:sp>
    </p:spTree>
    <p:extLst>
      <p:ext uri="{BB962C8B-B14F-4D97-AF65-F5344CB8AC3E}">
        <p14:creationId xmlns:p14="http://schemas.microsoft.com/office/powerpoint/2010/main" val="349198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3B21D4-D5EE-46C6-AD06-F33AA24C48CF}"/>
              </a:ext>
            </a:extLst>
          </p:cNvPr>
          <p:cNvSpPr>
            <a:spLocks noGrp="1"/>
          </p:cNvSpPr>
          <p:nvPr>
            <p:ph type="title"/>
          </p:nvPr>
        </p:nvSpPr>
        <p:spPr>
          <a:xfrm>
            <a:off x="1117309" y="76200"/>
            <a:ext cx="10157354" cy="1048544"/>
          </a:xfrm>
        </p:spPr>
        <p:txBody>
          <a:bodyPr/>
          <a:lstStyle/>
          <a:p>
            <a:pPr algn="ctr"/>
            <a:r>
              <a:rPr lang="it-IT" b="1" dirty="0"/>
              <a:t>STRANIERI</a:t>
            </a:r>
          </a:p>
        </p:txBody>
      </p:sp>
      <p:sp>
        <p:nvSpPr>
          <p:cNvPr id="3" name="Segnaposto contenuto 2">
            <a:extLst>
              <a:ext uri="{FF2B5EF4-FFF2-40B4-BE49-F238E27FC236}">
                <a16:creationId xmlns:a16="http://schemas.microsoft.com/office/drawing/2014/main" id="{F9E564B7-6B1E-4253-BF7F-752D8E4D695B}"/>
              </a:ext>
            </a:extLst>
          </p:cNvPr>
          <p:cNvSpPr>
            <a:spLocks noGrp="1"/>
          </p:cNvSpPr>
          <p:nvPr>
            <p:ph idx="1"/>
          </p:nvPr>
        </p:nvSpPr>
        <p:spPr>
          <a:xfrm>
            <a:off x="405780" y="1701800"/>
            <a:ext cx="11593288" cy="4895552"/>
          </a:xfrm>
        </p:spPr>
        <p:txBody>
          <a:bodyPr>
            <a:normAutofit/>
          </a:bodyPr>
          <a:lstStyle/>
          <a:p>
            <a:pPr algn="just"/>
            <a:r>
              <a:rPr lang="it-IT" b="1" dirty="0"/>
              <a:t>Articolo 22 Scelta della legge applicabile</a:t>
            </a:r>
          </a:p>
          <a:p>
            <a:pPr algn="just"/>
            <a:r>
              <a:rPr lang="it-IT" b="1" dirty="0"/>
              <a:t>1. I coniugi o nubendi possono designare o cambiare di comune accordo la legge applicabile al loro regime patrimoniale, a condizione che tale legge sia una delle leggi seguenti:</a:t>
            </a:r>
          </a:p>
          <a:p>
            <a:pPr algn="just"/>
            <a:r>
              <a:rPr lang="it-IT" b="1" dirty="0"/>
              <a:t>a) la legge dello Stato della residenza abituale dei coniugi o nubendi, o di uno di essi, al momento della conclusione dell'accordo; o</a:t>
            </a:r>
          </a:p>
          <a:p>
            <a:pPr algn="just"/>
            <a:r>
              <a:rPr lang="it-IT" b="1" dirty="0"/>
              <a:t>b) la legge di uno Stato di cui uno dei coniugi o nubendi ha la cittadinanza al momento della conclusione dell'accordo</a:t>
            </a:r>
            <a:r>
              <a:rPr lang="it-IT" dirty="0"/>
              <a:t>.</a:t>
            </a:r>
          </a:p>
        </p:txBody>
      </p:sp>
    </p:spTree>
    <p:extLst>
      <p:ext uri="{BB962C8B-B14F-4D97-AF65-F5344CB8AC3E}">
        <p14:creationId xmlns:p14="http://schemas.microsoft.com/office/powerpoint/2010/main" val="271648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25860" y="1196752"/>
            <a:ext cx="10157354" cy="1397000"/>
          </a:xfrm>
        </p:spPr>
        <p:txBody>
          <a:bodyPr>
            <a:noAutofit/>
          </a:bodyPr>
          <a:lstStyle/>
          <a:p>
            <a:pPr algn="ctr">
              <a:lnSpc>
                <a:spcPct val="100000"/>
              </a:lnSpc>
            </a:pPr>
            <a:r>
              <a:rPr lang="it-IT" sz="2800" b="1" dirty="0"/>
              <a:t>UNIONI CIVILI E CONVIVENZE DI FATTO REGISTRATE</a:t>
            </a:r>
            <a:br>
              <a:rPr lang="it-IT" sz="2800" b="1" dirty="0"/>
            </a:br>
            <a:r>
              <a:rPr lang="it-IT" sz="2800" b="1" dirty="0"/>
              <a:t>LEGGE 20 maggio 2016, n. 76 </a:t>
            </a:r>
            <a:br>
              <a:rPr lang="it-IT" sz="2800" b="1" dirty="0"/>
            </a:br>
            <a:r>
              <a:rPr lang="it-IT" sz="2800" b="1" dirty="0"/>
              <a:t>Regolamentazione delle unioni civili tra persone dello stesso sesso e disciplina delle convivenze. </a:t>
            </a:r>
            <a:br>
              <a:rPr lang="it-IT" sz="2800" b="1" dirty="0"/>
            </a:br>
            <a:endParaRPr lang="en-GB" sz="2800" b="1" dirty="0"/>
          </a:p>
        </p:txBody>
      </p:sp>
      <p:sp>
        <p:nvSpPr>
          <p:cNvPr id="4" name="Rettangolo 3"/>
          <p:cNvSpPr/>
          <p:nvPr/>
        </p:nvSpPr>
        <p:spPr>
          <a:xfrm>
            <a:off x="333772" y="2593752"/>
            <a:ext cx="11521280" cy="3416320"/>
          </a:xfrm>
          <a:prstGeom prst="rect">
            <a:avLst/>
          </a:prstGeom>
        </p:spPr>
        <p:txBody>
          <a:bodyPr wrap="square">
            <a:spAutoFit/>
          </a:bodyPr>
          <a:lstStyle/>
          <a:p>
            <a:pPr algn="just"/>
            <a:r>
              <a:rPr lang="it-IT" b="1" dirty="0"/>
              <a:t>Art. 1</a:t>
            </a:r>
          </a:p>
          <a:p>
            <a:pPr algn="just"/>
            <a:r>
              <a:rPr lang="it-IT" b="1" dirty="0"/>
              <a:t>1. La presente legge istituisce l'unione civile tra persone dello stesso sesso quale specifica formazione sociale ai sensi degli articoli 2 e 3 della Costituzione e reca la disciplina delle convivenze di fatto. </a:t>
            </a:r>
          </a:p>
          <a:p>
            <a:pPr algn="just"/>
            <a:r>
              <a:rPr lang="it-IT" b="1" dirty="0"/>
              <a:t>2. </a:t>
            </a:r>
            <a:r>
              <a:rPr lang="it-IT" b="1" u="sng" dirty="0"/>
              <a:t>Due persone maggiorenni dello stesso sesso costituiscono un'unione civile mediante dichiarazione di fronte all'ufficiale di stato civile ed alla presenza di due testimoni</a:t>
            </a:r>
            <a:r>
              <a:rPr lang="it-IT" b="1" dirty="0"/>
              <a:t>. </a:t>
            </a:r>
          </a:p>
          <a:p>
            <a:pPr algn="just"/>
            <a:r>
              <a:rPr lang="it-IT" b="1" dirty="0"/>
              <a:t>3. </a:t>
            </a:r>
            <a:r>
              <a:rPr lang="it-IT" b="1" u="sng" dirty="0"/>
              <a:t>L'ufficiale di stato civile provvede alla registrazione degli atti di unione civile tra persone dello stesso sesso nell'archivio dello stato civile. </a:t>
            </a:r>
          </a:p>
        </p:txBody>
      </p:sp>
    </p:spTree>
    <p:extLst>
      <p:ext uri="{BB962C8B-B14F-4D97-AF65-F5344CB8AC3E}">
        <p14:creationId xmlns:p14="http://schemas.microsoft.com/office/powerpoint/2010/main" val="144256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33772" y="980728"/>
            <a:ext cx="11521280" cy="5191472"/>
          </a:xfrm>
        </p:spPr>
        <p:txBody>
          <a:bodyPr>
            <a:normAutofit fontScale="92500" lnSpcReduction="20000"/>
          </a:bodyPr>
          <a:lstStyle/>
          <a:p>
            <a:pPr marL="0" indent="0" algn="just">
              <a:lnSpc>
                <a:spcPct val="110000"/>
              </a:lnSpc>
              <a:spcBef>
                <a:spcPts val="0"/>
              </a:spcBef>
              <a:buNone/>
            </a:pPr>
            <a:r>
              <a:rPr lang="it-IT" b="1" dirty="0"/>
              <a:t>9. L'unione civile tra persone dello stesso sesso è certificata dal relativo documento attestante la costituzione dell'unione, che deve contenere i dati anagrafici delle parti, </a:t>
            </a:r>
            <a:r>
              <a:rPr lang="it-IT" b="1" u="sng" dirty="0"/>
              <a:t>l'indicazione del loro regime patrimoniale</a:t>
            </a:r>
            <a:r>
              <a:rPr lang="it-IT" b="1" dirty="0"/>
              <a:t> e della loro residenza, oltre ai dati anagrafici e alla residenza dei testimoni. </a:t>
            </a:r>
          </a:p>
          <a:p>
            <a:pPr marL="0" indent="0" algn="just">
              <a:lnSpc>
                <a:spcPct val="110000"/>
              </a:lnSpc>
              <a:spcBef>
                <a:spcPts val="0"/>
              </a:spcBef>
              <a:buNone/>
            </a:pPr>
            <a:endParaRPr lang="it-IT" b="1" dirty="0"/>
          </a:p>
          <a:p>
            <a:pPr marL="0" indent="0" algn="just">
              <a:lnSpc>
                <a:spcPct val="110000"/>
              </a:lnSpc>
              <a:spcBef>
                <a:spcPts val="0"/>
              </a:spcBef>
              <a:buNone/>
            </a:pPr>
            <a:r>
              <a:rPr lang="it-IT" b="1" dirty="0"/>
              <a:t>11. Con la costituzione dell'unione civile tra persone dello stesso sesso le parti acquistano gli stessi diritti e assumono i medesimi doveri; dall'unione civile deriva l'obbligo reciproco all'assistenza morale e materiale e alla coabitazione. Entrambe le parti sono tenute, ciascuna in relazione alle proprie sostanze e alla propria capacità di lavoro professionale e casalingo, a contribuire ai bisogni comuni. </a:t>
            </a:r>
          </a:p>
          <a:p>
            <a:pPr marL="0" indent="0" algn="just">
              <a:lnSpc>
                <a:spcPct val="110000"/>
              </a:lnSpc>
              <a:spcBef>
                <a:spcPts val="0"/>
              </a:spcBef>
              <a:buNone/>
            </a:pPr>
            <a:endParaRPr lang="it-IT" b="1" dirty="0"/>
          </a:p>
          <a:p>
            <a:pPr marL="0" indent="0" algn="just">
              <a:lnSpc>
                <a:spcPct val="110000"/>
              </a:lnSpc>
              <a:spcBef>
                <a:spcPts val="0"/>
              </a:spcBef>
              <a:buNone/>
            </a:pPr>
            <a:r>
              <a:rPr lang="it-IT" b="1" dirty="0"/>
              <a:t>13. </a:t>
            </a:r>
            <a:r>
              <a:rPr lang="it-IT" b="1" u="sng" dirty="0"/>
              <a:t>Il regime patrimoniale dell'unione civile tra persone dello stesso sesso, in mancanza di diversa convenzione patrimoniale, </a:t>
            </a:r>
            <a:r>
              <a:rPr lang="it-IT" b="1" u="sng" dirty="0" err="1"/>
              <a:t>e'</a:t>
            </a:r>
            <a:r>
              <a:rPr lang="it-IT" b="1" u="sng" dirty="0"/>
              <a:t> costituito dalla comunione dei beni.</a:t>
            </a:r>
            <a:r>
              <a:rPr lang="it-IT" b="1" dirty="0"/>
              <a:t> In materia di forma, modifica, simulazione e capacità per la stipula delle convenzioni patrimoniali si applicano gli articoli 162, 163, 164 e 166 del codice civile. ..OMISSIS..</a:t>
            </a:r>
          </a:p>
          <a:p>
            <a:pPr algn="just">
              <a:lnSpc>
                <a:spcPct val="110000"/>
              </a:lnSpc>
              <a:spcBef>
                <a:spcPts val="0"/>
              </a:spcBef>
            </a:pPr>
            <a:endParaRPr lang="en-GB" b="1" dirty="0"/>
          </a:p>
        </p:txBody>
      </p:sp>
    </p:spTree>
    <p:extLst>
      <p:ext uri="{BB962C8B-B14F-4D97-AF65-F5344CB8AC3E}">
        <p14:creationId xmlns:p14="http://schemas.microsoft.com/office/powerpoint/2010/main" val="16532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33772" y="836712"/>
            <a:ext cx="11521280" cy="5551512"/>
          </a:xfrm>
        </p:spPr>
        <p:txBody>
          <a:bodyPr>
            <a:noAutofit/>
          </a:bodyPr>
          <a:lstStyle/>
          <a:p>
            <a:pPr marL="0" indent="0" algn="just">
              <a:lnSpc>
                <a:spcPct val="100000"/>
              </a:lnSpc>
              <a:spcBef>
                <a:spcPts val="0"/>
              </a:spcBef>
              <a:buNone/>
            </a:pPr>
            <a:r>
              <a:rPr lang="it-IT" sz="2000" b="1" dirty="0"/>
              <a:t>22. La morte o la dichiarazione di morte presunta di una delle parti dell'unione civile ne determina lo scioglimento. </a:t>
            </a:r>
          </a:p>
          <a:p>
            <a:pPr marL="0" indent="0" algn="just">
              <a:lnSpc>
                <a:spcPct val="100000"/>
              </a:lnSpc>
              <a:spcBef>
                <a:spcPts val="0"/>
              </a:spcBef>
              <a:buNone/>
            </a:pPr>
            <a:endParaRPr lang="it-IT" sz="2000" b="1" dirty="0"/>
          </a:p>
          <a:p>
            <a:pPr marL="0" indent="0" algn="just">
              <a:lnSpc>
                <a:spcPct val="100000"/>
              </a:lnSpc>
              <a:spcBef>
                <a:spcPts val="0"/>
              </a:spcBef>
              <a:buNone/>
            </a:pPr>
            <a:r>
              <a:rPr lang="it-IT" sz="2000" b="1" dirty="0"/>
              <a:t>23. L'unione civile si scioglie altresì nei casi previsti dall'articolo 3, numero 1) e numero 2), lettere a), c), d) ed e), della legge 1° dicembre 1970, n. 898. </a:t>
            </a:r>
          </a:p>
          <a:p>
            <a:pPr marL="0" indent="0" algn="just">
              <a:lnSpc>
                <a:spcPct val="100000"/>
              </a:lnSpc>
              <a:spcBef>
                <a:spcPts val="0"/>
              </a:spcBef>
              <a:buNone/>
            </a:pPr>
            <a:endParaRPr lang="it-IT" sz="2000" b="1" dirty="0"/>
          </a:p>
          <a:p>
            <a:pPr marL="0" indent="0" algn="just">
              <a:lnSpc>
                <a:spcPct val="100000"/>
              </a:lnSpc>
              <a:spcBef>
                <a:spcPts val="0"/>
              </a:spcBef>
              <a:buNone/>
            </a:pPr>
            <a:r>
              <a:rPr lang="it-IT" sz="2000" b="1" dirty="0"/>
              <a:t>24. </a:t>
            </a:r>
            <a:r>
              <a:rPr lang="it-IT" sz="2000" b="1" u="sng" dirty="0"/>
              <a:t>L'unione civile si scioglie, inoltre, quando le parti hanno manifestato anche disgiuntamente </a:t>
            </a:r>
            <a:r>
              <a:rPr lang="it-IT" sz="2000" b="1" dirty="0"/>
              <a:t>la volontà di scioglimento dinanzi all'ufficiale dello stato civile. In tale caso la domanda di scioglimento dell'unione civile è proposta decorsi tre mesi dalla data della manifestazione di volontà di scioglimento dell'unione. </a:t>
            </a:r>
          </a:p>
          <a:p>
            <a:pPr marL="0" indent="0" algn="just">
              <a:lnSpc>
                <a:spcPct val="100000"/>
              </a:lnSpc>
              <a:spcBef>
                <a:spcPts val="0"/>
              </a:spcBef>
              <a:buNone/>
            </a:pPr>
            <a:r>
              <a:rPr lang="it-IT" sz="2000" b="1" dirty="0"/>
              <a:t> </a:t>
            </a:r>
          </a:p>
          <a:p>
            <a:pPr marL="0" indent="0" algn="just">
              <a:lnSpc>
                <a:spcPct val="100000"/>
              </a:lnSpc>
              <a:spcBef>
                <a:spcPts val="0"/>
              </a:spcBef>
              <a:buNone/>
            </a:pPr>
            <a:r>
              <a:rPr lang="it-IT" sz="2000" b="1" dirty="0"/>
              <a:t>28. Fatte salve le disposizioni di cui alla presente legge, il Governo è delegato ad adottare, entro sei mesi dalla data di entrata in vigore della presente legge, uno o più decreti legislativi in materia di unione civile tra persone dello stesso sesso nel rispetto dei seguenti principi e criteri direttivi: </a:t>
            </a:r>
            <a:r>
              <a:rPr lang="it-IT" sz="2000" b="1" u="sng" dirty="0"/>
              <a:t>a) adeguamento alle previsioni della presente legge delle disposizioni dell'ordinamento dello stato civile in materia di iscrizioni, trascrizioni e annotazioni</a:t>
            </a:r>
            <a:r>
              <a:rPr lang="it-IT" sz="2000" b="1" dirty="0"/>
              <a:t>; …OMISSIS..</a:t>
            </a:r>
          </a:p>
          <a:p>
            <a:pPr algn="just">
              <a:lnSpc>
                <a:spcPct val="100000"/>
              </a:lnSpc>
              <a:spcBef>
                <a:spcPts val="0"/>
              </a:spcBef>
            </a:pPr>
            <a:endParaRPr lang="en-GB" sz="1800" b="1" dirty="0"/>
          </a:p>
        </p:txBody>
      </p:sp>
    </p:spTree>
    <p:extLst>
      <p:ext uri="{BB962C8B-B14F-4D97-AF65-F5344CB8AC3E}">
        <p14:creationId xmlns:p14="http://schemas.microsoft.com/office/powerpoint/2010/main" val="142044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200" b="1" dirty="0"/>
              <a:t>CONVIVENZE DI FATTO</a:t>
            </a:r>
            <a:br>
              <a:rPr lang="it-IT" sz="3200" b="1" dirty="0"/>
            </a:br>
            <a:endParaRPr lang="en-GB" sz="3200" b="1" dirty="0"/>
          </a:p>
        </p:txBody>
      </p:sp>
      <p:sp>
        <p:nvSpPr>
          <p:cNvPr id="3" name="Segnaposto contenuto 2"/>
          <p:cNvSpPr>
            <a:spLocks noGrp="1"/>
          </p:cNvSpPr>
          <p:nvPr>
            <p:ph idx="1"/>
          </p:nvPr>
        </p:nvSpPr>
        <p:spPr>
          <a:xfrm>
            <a:off x="333772" y="1124744"/>
            <a:ext cx="11521280" cy="5544616"/>
          </a:xfrm>
        </p:spPr>
        <p:txBody>
          <a:bodyPr>
            <a:noAutofit/>
          </a:bodyPr>
          <a:lstStyle/>
          <a:p>
            <a:pPr marL="0" indent="0" algn="just">
              <a:lnSpc>
                <a:spcPct val="100000"/>
              </a:lnSpc>
              <a:spcBef>
                <a:spcPts val="0"/>
              </a:spcBef>
              <a:buNone/>
            </a:pPr>
            <a:r>
              <a:rPr lang="it-IT" sz="1800" b="1" dirty="0"/>
              <a:t>36. Ai fini delle disposizioni di cui ai commi da 37 a 67 si intendono per </a:t>
            </a:r>
            <a:r>
              <a:rPr lang="it-IT" sz="1800" b="1" u="sng" dirty="0"/>
              <a:t>«conviventi di fatto» due persone maggiorenni unite stabilmente da legami affettivi di coppia e di reciproca assistenza morale e materiale, non vincolate da rapporti di parentela, affinità o adozione, da matrimonio o da un'unione civile</a:t>
            </a:r>
            <a:r>
              <a:rPr lang="it-IT" sz="1800" b="1" dirty="0"/>
              <a:t>. </a:t>
            </a:r>
          </a:p>
          <a:p>
            <a:pPr marL="0" indent="0" algn="just">
              <a:lnSpc>
                <a:spcPct val="100000"/>
              </a:lnSpc>
              <a:spcBef>
                <a:spcPts val="0"/>
              </a:spcBef>
              <a:buNone/>
            </a:pPr>
            <a:endParaRPr lang="it-IT" sz="1800" b="1" dirty="0"/>
          </a:p>
          <a:p>
            <a:pPr marL="0" indent="0" algn="just">
              <a:lnSpc>
                <a:spcPct val="100000"/>
              </a:lnSpc>
              <a:spcBef>
                <a:spcPts val="0"/>
              </a:spcBef>
              <a:buNone/>
            </a:pPr>
            <a:r>
              <a:rPr lang="it-IT" sz="1800" b="1" dirty="0"/>
              <a:t>37. Ferma restando la sussistenza dei presupposti di cui al comma 36, </a:t>
            </a:r>
            <a:r>
              <a:rPr lang="it-IT" sz="1800" b="1" u="sng" dirty="0"/>
              <a:t>per l'accertamento della stabile convivenza si fa riferimento alla dichiarazione anagrafica </a:t>
            </a:r>
            <a:r>
              <a:rPr lang="it-IT" sz="1800" b="1" dirty="0"/>
              <a:t>di cui all'articolo 4 e alla lettera b) del comma 1 dell'articolo 13 del regolamento di cui al decreto del Presidente della Repubblica 30 maggio 1989, n. 223. </a:t>
            </a:r>
          </a:p>
          <a:p>
            <a:pPr marL="0" indent="0" algn="just">
              <a:lnSpc>
                <a:spcPct val="100000"/>
              </a:lnSpc>
              <a:spcBef>
                <a:spcPts val="0"/>
              </a:spcBef>
              <a:buNone/>
            </a:pPr>
            <a:endParaRPr lang="it-IT" sz="1800" b="1" dirty="0"/>
          </a:p>
          <a:p>
            <a:pPr marL="0" indent="0" algn="just">
              <a:lnSpc>
                <a:spcPct val="100000"/>
              </a:lnSpc>
              <a:spcBef>
                <a:spcPts val="0"/>
              </a:spcBef>
              <a:buNone/>
            </a:pPr>
            <a:r>
              <a:rPr lang="it-IT" sz="1800" b="1" dirty="0"/>
              <a:t>42. </a:t>
            </a:r>
            <a:r>
              <a:rPr lang="it-IT" sz="1800" b="1" u="sng" dirty="0"/>
              <a:t>Salvo quanto previsto dall'articolo 337-sexies (Assegnazione della casa familiare e prescrizioni in tema di residenza) del codice civile, in caso di morte del proprietario della casa di comune residenza il convivente di fatto superstite ha diritto di continuare ad abitare nella stessa per due anni o per un periodo pari alla convivenza se superiore a due anni e comunque non oltre i cinque anni. Ove nella stessa coabitino figli minori o figli disabili del convivente superstite, il medesimo ha diritto di continuare ad abitare nella casa di comune residenza per un periodo non inferiore a tre anni</a:t>
            </a:r>
            <a:r>
              <a:rPr lang="it-IT" sz="1800" b="1" dirty="0"/>
              <a:t>. </a:t>
            </a:r>
          </a:p>
          <a:p>
            <a:pPr marL="0" indent="0" algn="just">
              <a:lnSpc>
                <a:spcPct val="100000"/>
              </a:lnSpc>
              <a:spcBef>
                <a:spcPts val="0"/>
              </a:spcBef>
              <a:buNone/>
            </a:pPr>
            <a:endParaRPr lang="it-IT" sz="1800" b="1" dirty="0"/>
          </a:p>
          <a:p>
            <a:pPr marL="0" indent="0" algn="just">
              <a:lnSpc>
                <a:spcPct val="100000"/>
              </a:lnSpc>
              <a:spcBef>
                <a:spcPts val="0"/>
              </a:spcBef>
              <a:buNone/>
            </a:pPr>
            <a:r>
              <a:rPr lang="it-IT" sz="1800" b="1" dirty="0"/>
              <a:t>44. </a:t>
            </a:r>
            <a:r>
              <a:rPr lang="it-IT" sz="1800" b="1" u="sng" dirty="0"/>
              <a:t>Nei casi di morte del conduttore o di suo recesso dal contratto di locazione della casa di comune residenza, il convivente di fatto ha </a:t>
            </a:r>
            <a:r>
              <a:rPr lang="it-IT" sz="1800" b="1" u="sng" dirty="0" err="1"/>
              <a:t>facolta'</a:t>
            </a:r>
            <a:r>
              <a:rPr lang="it-IT" sz="1800" b="1" u="sng" dirty="0"/>
              <a:t> di succedergli nel contratto</a:t>
            </a:r>
            <a:r>
              <a:rPr lang="it-IT" sz="1800" b="1" dirty="0"/>
              <a:t>. </a:t>
            </a:r>
          </a:p>
          <a:p>
            <a:pPr algn="just">
              <a:lnSpc>
                <a:spcPct val="100000"/>
              </a:lnSpc>
              <a:spcBef>
                <a:spcPts val="0"/>
              </a:spcBef>
            </a:pPr>
            <a:endParaRPr lang="en-GB" sz="1800" b="1" dirty="0"/>
          </a:p>
        </p:txBody>
      </p:sp>
    </p:spTree>
    <p:extLst>
      <p:ext uri="{BB962C8B-B14F-4D97-AF65-F5344CB8AC3E}">
        <p14:creationId xmlns:p14="http://schemas.microsoft.com/office/powerpoint/2010/main" val="105337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33772" y="1700808"/>
            <a:ext cx="11521280" cy="4248472"/>
          </a:xfrm>
        </p:spPr>
        <p:txBody>
          <a:bodyPr>
            <a:noAutofit/>
          </a:bodyPr>
          <a:lstStyle/>
          <a:p>
            <a:pPr marL="0" indent="0" algn="just">
              <a:lnSpc>
                <a:spcPct val="100000"/>
              </a:lnSpc>
              <a:spcBef>
                <a:spcPts val="0"/>
              </a:spcBef>
              <a:buNone/>
            </a:pPr>
            <a:endParaRPr lang="it-IT" sz="1800" b="1" dirty="0"/>
          </a:p>
          <a:p>
            <a:pPr marL="0" indent="0" algn="just">
              <a:lnSpc>
                <a:spcPct val="100000"/>
              </a:lnSpc>
              <a:spcBef>
                <a:spcPts val="0"/>
              </a:spcBef>
              <a:buNone/>
            </a:pPr>
            <a:endParaRPr lang="it-IT" sz="1800" b="1" dirty="0"/>
          </a:p>
          <a:p>
            <a:pPr marL="0" indent="0" algn="just">
              <a:lnSpc>
                <a:spcPct val="100000"/>
              </a:lnSpc>
              <a:spcBef>
                <a:spcPts val="0"/>
              </a:spcBef>
              <a:buNone/>
            </a:pPr>
            <a:r>
              <a:rPr lang="it-IT" sz="2000" b="1" dirty="0"/>
              <a:t>Volendo attribuire un significato specifico a tale espressione, bisogna soffermarsi su quella che è la sua precipua funzione, cioè quella di determinare il valore economico e giuridico di un immobile per:</a:t>
            </a:r>
          </a:p>
          <a:p>
            <a:pPr marL="0" indent="0">
              <a:lnSpc>
                <a:spcPct val="100000"/>
              </a:lnSpc>
              <a:spcBef>
                <a:spcPts val="0"/>
              </a:spcBef>
              <a:buNone/>
            </a:pPr>
            <a:endParaRPr lang="it-IT" sz="2000" b="1" dirty="0"/>
          </a:p>
          <a:p>
            <a:pPr marL="0" indent="0" algn="just">
              <a:lnSpc>
                <a:spcPct val="100000"/>
              </a:lnSpc>
              <a:spcBef>
                <a:spcPts val="0"/>
              </a:spcBef>
              <a:buNone/>
            </a:pPr>
            <a:r>
              <a:rPr lang="it-IT" sz="2000" b="1" dirty="0"/>
              <a:t>a) Consentire agli istituti di credito di determinare l’importo del finanziamento concedibile allo scopo di procedere al suo acquisto e/o ristrutturazione o che, comunque, sia proporzionato al valore dell’immobile da concedere in garanzia;</a:t>
            </a:r>
          </a:p>
          <a:p>
            <a:pPr marL="0" indent="0" algn="just">
              <a:lnSpc>
                <a:spcPct val="100000"/>
              </a:lnSpc>
              <a:spcBef>
                <a:spcPts val="0"/>
              </a:spcBef>
              <a:buNone/>
            </a:pPr>
            <a:endParaRPr lang="it-IT" sz="2000" b="1" dirty="0"/>
          </a:p>
          <a:p>
            <a:pPr marL="0" indent="0" algn="just">
              <a:lnSpc>
                <a:spcPct val="100000"/>
              </a:lnSpc>
              <a:spcBef>
                <a:spcPts val="0"/>
              </a:spcBef>
              <a:buNone/>
            </a:pPr>
            <a:endParaRPr lang="it-IT" sz="2000" b="1" dirty="0"/>
          </a:p>
          <a:p>
            <a:pPr marL="0" indent="0" algn="just">
              <a:lnSpc>
                <a:spcPct val="100000"/>
              </a:lnSpc>
              <a:spcBef>
                <a:spcPts val="0"/>
              </a:spcBef>
              <a:buNone/>
            </a:pPr>
            <a:r>
              <a:rPr lang="it-IT" sz="2000" b="1" dirty="0"/>
              <a:t>b) Procedere alla vendita coattiva del bene immobile qualora il credito concesso con garanzia ipotecaria non sia stato soddisfatto volontariamente dal debitore</a:t>
            </a:r>
            <a:r>
              <a:rPr lang="it-IT" sz="1800" b="1" dirty="0"/>
              <a:t>.</a:t>
            </a:r>
          </a:p>
          <a:p>
            <a:pPr marL="0" indent="0" algn="just">
              <a:lnSpc>
                <a:spcPct val="100000"/>
              </a:lnSpc>
              <a:spcBef>
                <a:spcPts val="0"/>
              </a:spcBef>
              <a:buNone/>
            </a:pPr>
            <a:br>
              <a:rPr lang="it-IT" sz="1800" b="1" dirty="0"/>
            </a:br>
            <a:endParaRPr lang="it-IT" sz="1800" b="1" dirty="0"/>
          </a:p>
        </p:txBody>
      </p:sp>
      <p:sp>
        <p:nvSpPr>
          <p:cNvPr id="6" name="CasellaDiTesto 5"/>
          <p:cNvSpPr txBox="1"/>
          <p:nvPr/>
        </p:nvSpPr>
        <p:spPr>
          <a:xfrm>
            <a:off x="3214092" y="476672"/>
            <a:ext cx="5411550" cy="769441"/>
          </a:xfrm>
          <a:prstGeom prst="rect">
            <a:avLst/>
          </a:prstGeom>
          <a:noFill/>
        </p:spPr>
        <p:txBody>
          <a:bodyPr wrap="square" rtlCol="0">
            <a:spAutoFit/>
          </a:bodyPr>
          <a:lstStyle/>
          <a:p>
            <a:r>
              <a:rPr lang="it-IT" sz="4400" b="1" dirty="0"/>
              <a:t>FONTI NORMATIVE</a:t>
            </a:r>
            <a:endParaRPr lang="it-IT" sz="4400" dirty="0"/>
          </a:p>
        </p:txBody>
      </p:sp>
    </p:spTree>
    <p:extLst>
      <p:ext uri="{BB962C8B-B14F-4D97-AF65-F5344CB8AC3E}">
        <p14:creationId xmlns:p14="http://schemas.microsoft.com/office/powerpoint/2010/main" val="275312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33772" y="1412776"/>
            <a:ext cx="11521280" cy="4392488"/>
          </a:xfrm>
        </p:spPr>
        <p:txBody>
          <a:bodyPr>
            <a:noAutofit/>
          </a:bodyPr>
          <a:lstStyle/>
          <a:p>
            <a:pPr marL="0" indent="0" algn="just">
              <a:buNone/>
            </a:pPr>
            <a:r>
              <a:rPr lang="it-IT" sz="2000" b="1" dirty="0"/>
              <a:t>50. </a:t>
            </a:r>
            <a:r>
              <a:rPr lang="it-IT" sz="2000" b="1" u="sng" dirty="0"/>
              <a:t>I conviventi di fatto possono disciplinare i rapporti patrimoniali relativi alla loro vita in comune con la sottoscrizione di un contratto di convivenza</a:t>
            </a:r>
            <a:r>
              <a:rPr lang="it-IT" sz="2000" b="1" dirty="0"/>
              <a:t>. </a:t>
            </a:r>
          </a:p>
          <a:p>
            <a:pPr marL="0" indent="0" algn="just">
              <a:buNone/>
            </a:pPr>
            <a:r>
              <a:rPr lang="it-IT" sz="2000" b="1" dirty="0"/>
              <a:t>51. Il contratto di cui al comma 50, le sue modifiche e la sua risoluzione sono redatti in forma scritta, a pena di nullità, </a:t>
            </a:r>
            <a:r>
              <a:rPr lang="it-IT" sz="2000" b="1" u="sng" dirty="0"/>
              <a:t>con atto pubblico o scrittura privata con sottoscrizione autenticata da un notaio o da un avvocato </a:t>
            </a:r>
            <a:r>
              <a:rPr lang="it-IT" sz="2000" b="1" dirty="0"/>
              <a:t>che ne attestano la conformità alle norme imperative e all'ordine pubblico. </a:t>
            </a:r>
          </a:p>
          <a:p>
            <a:pPr marL="0" indent="0" algn="just">
              <a:buNone/>
            </a:pPr>
            <a:r>
              <a:rPr lang="it-IT" sz="2000" b="1" dirty="0"/>
              <a:t>52. </a:t>
            </a:r>
            <a:r>
              <a:rPr lang="it-IT" sz="2000" b="1" u="sng" dirty="0"/>
              <a:t>Ai fini dell'opponibilità ai terzi, il professionista che ha ricevuto l'atto in forma pubblica o che ne ha autenticato la sottoscrizione ai sensi del comma 51 deve provvedere entro i successivi dieci giorni a trasmetterne copia al comune di residenza dei conviventi per l'iscrizione all'anagrafe</a:t>
            </a:r>
            <a:r>
              <a:rPr lang="it-IT" sz="2000" b="1" dirty="0"/>
              <a:t> ai sensi degli articoli 5 e 7 del regolamento di cui al decreto del Presidente della Repubblica 30 maggio 1989, n. 223. </a:t>
            </a:r>
          </a:p>
        </p:txBody>
      </p:sp>
    </p:spTree>
    <p:extLst>
      <p:ext uri="{BB962C8B-B14F-4D97-AF65-F5344CB8AC3E}">
        <p14:creationId xmlns:p14="http://schemas.microsoft.com/office/powerpoint/2010/main" val="215872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33772" y="1052736"/>
            <a:ext cx="11521280" cy="5184576"/>
          </a:xfrm>
        </p:spPr>
        <p:txBody>
          <a:bodyPr>
            <a:noAutofit/>
          </a:bodyPr>
          <a:lstStyle/>
          <a:p>
            <a:pPr marL="0" indent="0" algn="just">
              <a:lnSpc>
                <a:spcPct val="100000"/>
              </a:lnSpc>
              <a:spcBef>
                <a:spcPts val="0"/>
              </a:spcBef>
              <a:buNone/>
            </a:pPr>
            <a:r>
              <a:rPr lang="it-IT" sz="2000" b="1" dirty="0"/>
              <a:t>53. Il contratto di cui al comma 50 reca l'indicazione dell'indirizzo indicato da ciascuna parte al quale sono effettuate le comunicazioni inerenti al contratto medesimo. </a:t>
            </a:r>
            <a:r>
              <a:rPr lang="it-IT" sz="2000" b="1" u="sng" dirty="0"/>
              <a:t>Il contratto può contenere</a:t>
            </a:r>
            <a:r>
              <a:rPr lang="it-IT" sz="2000" b="1" dirty="0"/>
              <a:t>: a) l'indicazione della residenza; b) le modalità di contribuzione alle necessità della vita in comune, in relazione alle sostanze di ciascuno e alla capacità di lavoro professionale o casalingo; c</a:t>
            </a:r>
            <a:r>
              <a:rPr lang="it-IT" sz="2000" b="1" u="sng" dirty="0"/>
              <a:t>) il regime patrimoniale della comunione dei beni, di cui alla sezione III del capo VI del titolo VI del libro primo del codice civile. </a:t>
            </a:r>
          </a:p>
          <a:p>
            <a:pPr marL="0" indent="0" algn="just">
              <a:lnSpc>
                <a:spcPct val="100000"/>
              </a:lnSpc>
              <a:spcBef>
                <a:spcPts val="0"/>
              </a:spcBef>
              <a:buNone/>
            </a:pPr>
            <a:endParaRPr lang="it-IT" sz="2000" b="1" dirty="0"/>
          </a:p>
          <a:p>
            <a:pPr marL="0" indent="0" algn="just">
              <a:lnSpc>
                <a:spcPct val="100000"/>
              </a:lnSpc>
              <a:spcBef>
                <a:spcPts val="0"/>
              </a:spcBef>
              <a:buNone/>
            </a:pPr>
            <a:r>
              <a:rPr lang="it-IT" sz="2000" b="1" dirty="0"/>
              <a:t>60. </a:t>
            </a:r>
            <a:r>
              <a:rPr lang="it-IT" sz="2000" b="1" u="sng" dirty="0"/>
              <a:t>La risoluzione del contratto di convivenza per accordo delle parti o per recesso unilaterale</a:t>
            </a:r>
            <a:r>
              <a:rPr lang="it-IT" sz="2000" b="1" dirty="0"/>
              <a:t> deve essere redatta nelle forme di cui al comma 51. </a:t>
            </a:r>
            <a:r>
              <a:rPr lang="it-IT" sz="2000" b="1" u="sng" dirty="0"/>
              <a:t>Qualora il contratto di convivenza preveda, a norma del comma 53, lettera c), il regime patrimoniale della comunione dei beni, la sua risoluzione determina lo scioglimento della comunione medesima e si applicano, in quanto compatibili, le disposizioni di cui alla sezione III del capo VI del titolo VI del libro primo del codice civile. </a:t>
            </a:r>
            <a:r>
              <a:rPr lang="it-IT" sz="2000" b="1" dirty="0"/>
              <a:t>Resta in ogni caso ferma la competenza del notaio per gli atti di trasferimento di diritti reali immobiliari comunque discendenti dal contratto di convivenza. </a:t>
            </a:r>
          </a:p>
          <a:p>
            <a:pPr algn="just">
              <a:lnSpc>
                <a:spcPct val="100000"/>
              </a:lnSpc>
              <a:spcBef>
                <a:spcPts val="0"/>
              </a:spcBef>
            </a:pPr>
            <a:endParaRPr lang="en-GB" sz="2000" b="1" dirty="0"/>
          </a:p>
        </p:txBody>
      </p:sp>
    </p:spTree>
    <p:extLst>
      <p:ext uri="{BB962C8B-B14F-4D97-AF65-F5344CB8AC3E}">
        <p14:creationId xmlns:p14="http://schemas.microsoft.com/office/powerpoint/2010/main" val="216757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33772" y="1052736"/>
            <a:ext cx="11521279" cy="5119464"/>
          </a:xfrm>
        </p:spPr>
        <p:txBody>
          <a:bodyPr>
            <a:normAutofit/>
          </a:bodyPr>
          <a:lstStyle/>
          <a:p>
            <a:pPr marL="0" indent="0" algn="just">
              <a:lnSpc>
                <a:spcPct val="100000"/>
              </a:lnSpc>
              <a:spcBef>
                <a:spcPts val="0"/>
              </a:spcBef>
              <a:buNone/>
            </a:pPr>
            <a:r>
              <a:rPr lang="it-IT" sz="2000" b="1" dirty="0"/>
              <a:t> </a:t>
            </a:r>
          </a:p>
          <a:p>
            <a:pPr marL="0" indent="0" algn="just">
              <a:lnSpc>
                <a:spcPct val="100000"/>
              </a:lnSpc>
              <a:spcBef>
                <a:spcPts val="0"/>
              </a:spcBef>
              <a:buNone/>
            </a:pPr>
            <a:endParaRPr lang="it-IT" sz="2000" b="1" dirty="0"/>
          </a:p>
          <a:p>
            <a:pPr marL="0" indent="0" algn="just">
              <a:lnSpc>
                <a:spcPct val="100000"/>
              </a:lnSpc>
              <a:spcBef>
                <a:spcPts val="0"/>
              </a:spcBef>
              <a:buNone/>
            </a:pPr>
            <a:endParaRPr lang="it-IT" sz="2000" b="1" dirty="0"/>
          </a:p>
          <a:p>
            <a:pPr marL="0" indent="0" algn="just">
              <a:lnSpc>
                <a:spcPct val="100000"/>
              </a:lnSpc>
              <a:spcBef>
                <a:spcPts val="0"/>
              </a:spcBef>
              <a:buNone/>
            </a:pPr>
            <a:endParaRPr lang="it-IT" sz="2000" b="1" dirty="0"/>
          </a:p>
          <a:p>
            <a:pPr marL="0" indent="0" algn="just">
              <a:lnSpc>
                <a:spcPct val="100000"/>
              </a:lnSpc>
              <a:spcBef>
                <a:spcPts val="0"/>
              </a:spcBef>
              <a:buNone/>
            </a:pPr>
            <a:endParaRPr lang="it-IT" sz="2000" b="1" dirty="0"/>
          </a:p>
          <a:p>
            <a:pPr marL="0" indent="0" algn="just">
              <a:lnSpc>
                <a:spcPct val="100000"/>
              </a:lnSpc>
              <a:spcBef>
                <a:spcPts val="0"/>
              </a:spcBef>
              <a:buNone/>
            </a:pPr>
            <a:r>
              <a:rPr lang="it-IT" sz="2000" b="1" dirty="0"/>
              <a:t>63. Nel caso di cui alla lettera d) del comma 59, </a:t>
            </a:r>
            <a:r>
              <a:rPr lang="it-IT" sz="2000" b="1" u="sng" dirty="0"/>
              <a:t>il contraente superstite o gli eredi del contraente deceduto devono notificare al professionista che ha ricevuto o autenticato il contratto di convivenza l'estratto dell'atto di morte affinché provveda ad annotare a margine del contratto di convivenza l'avvenuta risoluzione del contratto e a notificarlo all'anagrafe del comune di residenza</a:t>
            </a:r>
            <a:r>
              <a:rPr lang="it-IT" sz="2000" b="1" dirty="0"/>
              <a:t>. </a:t>
            </a:r>
          </a:p>
          <a:p>
            <a:pPr algn="just">
              <a:lnSpc>
                <a:spcPct val="100000"/>
              </a:lnSpc>
              <a:spcBef>
                <a:spcPts val="0"/>
              </a:spcBef>
            </a:pPr>
            <a:endParaRPr lang="en-GB" sz="2000" b="1" dirty="0"/>
          </a:p>
        </p:txBody>
      </p:sp>
    </p:spTree>
    <p:extLst>
      <p:ext uri="{BB962C8B-B14F-4D97-AF65-F5344CB8AC3E}">
        <p14:creationId xmlns:p14="http://schemas.microsoft.com/office/powerpoint/2010/main" val="200056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33772" y="0"/>
            <a:ext cx="11521280" cy="6741368"/>
          </a:xfrm>
        </p:spPr>
        <p:txBody>
          <a:bodyPr>
            <a:normAutofit/>
          </a:bodyPr>
          <a:lstStyle/>
          <a:p>
            <a:pPr marL="0" indent="0" algn="ctr">
              <a:buNone/>
            </a:pPr>
            <a:endParaRPr lang="it-IT" dirty="0"/>
          </a:p>
          <a:p>
            <a:pPr marL="0" indent="0" algn="ctr">
              <a:buNone/>
            </a:pPr>
            <a:r>
              <a:rPr lang="it-IT" sz="3800" b="1" dirty="0"/>
              <a:t>OPPONIBILITA’ AI TERZI DELLE UNIONI  CIVILI</a:t>
            </a:r>
          </a:p>
          <a:p>
            <a:pPr marL="0" indent="0" algn="just">
              <a:buNone/>
            </a:pPr>
            <a:endParaRPr lang="it-IT" sz="2000" b="1" dirty="0"/>
          </a:p>
          <a:p>
            <a:pPr marL="0" indent="0" algn="just">
              <a:buNone/>
            </a:pPr>
            <a:r>
              <a:rPr lang="it-IT" sz="2000" b="1" dirty="0"/>
              <a:t>Per accertare quale sia il regime patrimoniale di un soggetto nubile o celibe al momento dell’acquisto di un immobile, sarà pertanto necessario richiedere l’estratto dell’atto di unione civile dal quale sarà possibile accertare il regime patrimoniale instaurarsi al momento della sua costituzione (artt. 63 e 69, in particolare comma 1-bis, del D.P.R. n. 396/2000); se lo stesso non reca annotazioni o reca la dicitura annotazioni “nessuna” il regime patrimoniale che si sarà instaurato con la costituzione dell’unione civile sarà quello legale della “comunione dei beni”, altrimenti si troverà l’annotazione del regime patrimoniale scelto. </a:t>
            </a:r>
          </a:p>
          <a:p>
            <a:pPr marL="0" indent="0" algn="just">
              <a:buNone/>
            </a:pPr>
            <a:r>
              <a:rPr lang="it-IT" sz="2000" b="1" dirty="0"/>
              <a:t>E’ appena il caso di sottolineare che non soccorrerà in alcun modo un certificato di stato civile in quanto l’unito civilmente come il convivente di fatto, anche «</a:t>
            </a:r>
            <a:r>
              <a:rPr lang="it-IT" sz="2000" b="1" dirty="0" err="1"/>
              <a:t>Cirinnà</a:t>
            </a:r>
            <a:r>
              <a:rPr lang="it-IT" sz="2000" b="1" dirty="0"/>
              <a:t>», è di stato libero per definizione.</a:t>
            </a:r>
            <a:endParaRPr lang="it-IT" sz="4400" b="1" dirty="0"/>
          </a:p>
        </p:txBody>
      </p:sp>
    </p:spTree>
    <p:extLst>
      <p:ext uri="{BB962C8B-B14F-4D97-AF65-F5344CB8AC3E}">
        <p14:creationId xmlns:p14="http://schemas.microsoft.com/office/powerpoint/2010/main" val="218232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61764" y="620688"/>
            <a:ext cx="11665296" cy="5551512"/>
          </a:xfrm>
        </p:spPr>
        <p:txBody>
          <a:bodyPr>
            <a:normAutofit fontScale="70000" lnSpcReduction="20000"/>
          </a:bodyPr>
          <a:lstStyle/>
          <a:p>
            <a:pPr marL="0" indent="0" algn="ctr">
              <a:buNone/>
            </a:pPr>
            <a:r>
              <a:rPr lang="it-IT" sz="4000" b="1" dirty="0"/>
              <a:t>OPPONIBILITA’ AI TERZI DELLE CONVIVENZE DI FATTO DICHIARATE</a:t>
            </a:r>
          </a:p>
          <a:p>
            <a:pPr marL="0" indent="0" algn="ctr">
              <a:buNone/>
            </a:pPr>
            <a:endParaRPr lang="it-IT" b="1" dirty="0"/>
          </a:p>
          <a:p>
            <a:pPr marL="0" indent="0" algn="just">
              <a:buNone/>
            </a:pPr>
            <a:r>
              <a:rPr lang="it-IT" sz="2600" b="1" dirty="0"/>
              <a:t>Non pare al momento prevista una apposita “iscrizione” qualificata della speciale convivenza disciplinata dalla legge n.76/2016 (infatti sia la Legge che la circolare n. 76/2016 fanno riferimento alle procedure già previste e disciplinate dall’ordinamento anagrafico ed, in particolare, dagli artt. 4 e 13 del D.P.R. n. 223/1989 citati).</a:t>
            </a:r>
          </a:p>
          <a:p>
            <a:pPr marL="0" indent="0" algn="just">
              <a:buNone/>
            </a:pPr>
            <a:r>
              <a:rPr lang="it-IT" sz="2600" b="1" u="sng" dirty="0"/>
              <a:t>Il documento cui fare riferimento per verificare l’esistenza di un rapporto di convivenza, pertanto, è il certificato di stato di famiglia ed, in particolare, lo “stato di famiglia con rapporti di parentela</a:t>
            </a:r>
            <a:r>
              <a:rPr lang="it-IT" sz="2600" b="1" dirty="0"/>
              <a:t>” (certificato così denominato nella lista dei certificati della Anagrafe Nazionale della Popolazione Residente). </a:t>
            </a:r>
          </a:p>
          <a:p>
            <a:pPr marL="0" indent="0" algn="just">
              <a:buNone/>
            </a:pPr>
            <a:r>
              <a:rPr lang="it-IT" sz="2600" b="1" dirty="0"/>
              <a:t>Tale certificato, tuttavia, presenta un certo grado di genericità rispetto alla “convivenza” da esso desumibile in quanto potrebbe riferirsi non alla convivenza “qualificata” (legame affettivo di coppia e di reciproca assistenza morale e materiale) di cui al comma 36 della legge in commento ma ad altro più generico rapporto che giustifica la coabitazione, e quindi l’istituzione di un’unica famiglia anagrafica. </a:t>
            </a:r>
          </a:p>
          <a:p>
            <a:pPr marL="0" indent="0" algn="just">
              <a:buNone/>
            </a:pPr>
            <a:r>
              <a:rPr lang="it-IT" sz="2600" b="1" dirty="0"/>
              <a:t>L’indicazione in esso di un rapporto di “convivenza” può, tuttavia, costituire l’elemento sulla base del quale procedere alle ulteriori, specifiche, verifiche richiedendo, eventualmente, </a:t>
            </a:r>
            <a:r>
              <a:rPr lang="it-IT" sz="2600" b="1" u="sng" dirty="0"/>
              <a:t>l’ulteriore documento costituito dal “certificato di contratto di convivenza”, dal quale si potrà ricavare informazioni circa il regime di comunione legale dei beni eventualmente scelto dai conviventi</a:t>
            </a:r>
            <a:r>
              <a:rPr lang="it-IT" sz="2600" b="1" dirty="0"/>
              <a:t>.</a:t>
            </a:r>
          </a:p>
        </p:txBody>
      </p:sp>
    </p:spTree>
    <p:extLst>
      <p:ext uri="{BB962C8B-B14F-4D97-AF65-F5344CB8AC3E}">
        <p14:creationId xmlns:p14="http://schemas.microsoft.com/office/powerpoint/2010/main" val="1550421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42B1496-20C4-4B3B-80D2-4D7A19058CA4}"/>
              </a:ext>
            </a:extLst>
          </p:cNvPr>
          <p:cNvSpPr>
            <a:spLocks noGrp="1"/>
          </p:cNvSpPr>
          <p:nvPr>
            <p:ph idx="1"/>
          </p:nvPr>
        </p:nvSpPr>
        <p:spPr>
          <a:xfrm>
            <a:off x="333772" y="1196752"/>
            <a:ext cx="11449272" cy="4975448"/>
          </a:xfrm>
        </p:spPr>
        <p:txBody>
          <a:bodyPr>
            <a:normAutofit/>
          </a:bodyPr>
          <a:lstStyle/>
          <a:p>
            <a:pPr algn="just"/>
            <a:r>
              <a:rPr lang="it-IT" b="1" dirty="0"/>
              <a:t>Alla fine dell’esame dei documenti sopra richiamati potrà dirsi se il debitore pignorato sia unico proprietario del bene o lo sia in comunione legale dei beni con il coniuge/unito civilmente/convivente di fatto.</a:t>
            </a:r>
          </a:p>
          <a:p>
            <a:pPr algn="just"/>
            <a:r>
              <a:rPr lang="it-IT" b="1" dirty="0"/>
              <a:t>In tutte queste ipotesi, poiché la cassazione (da ultimo Corte di Cassazione, Sez. III </a:t>
            </a:r>
            <a:r>
              <a:rPr lang="it-IT" b="1" dirty="0" err="1"/>
              <a:t>Civ</a:t>
            </a:r>
            <a:r>
              <a:rPr lang="it-IT" b="1" dirty="0"/>
              <a:t>., </a:t>
            </a:r>
            <a:r>
              <a:rPr lang="it-IT" b="1" dirty="0" err="1"/>
              <a:t>Ord</a:t>
            </a:r>
            <a:r>
              <a:rPr lang="it-IT" b="1" dirty="0"/>
              <a:t>. n. 150 del 04/01/2023) ritiene pacificamente che la comunione legale sia una comunione a mani riunite, oggetto della procedura dovrà essere l’intero bene e non solo la quota di un mezzo acquistata dal debitore esecutato. </a:t>
            </a:r>
          </a:p>
          <a:p>
            <a:pPr algn="just"/>
            <a:r>
              <a:rPr lang="it-IT" b="1" dirty="0"/>
              <a:t>Ciò sempre che in un momento successivo all’acquisto ma prima del pignoramento tale comunione non sia stata sciolta. </a:t>
            </a:r>
          </a:p>
          <a:p>
            <a:pPr algn="just"/>
            <a:endParaRPr lang="it-IT" b="1" dirty="0"/>
          </a:p>
        </p:txBody>
      </p:sp>
    </p:spTree>
    <p:extLst>
      <p:ext uri="{BB962C8B-B14F-4D97-AF65-F5344CB8AC3E}">
        <p14:creationId xmlns:p14="http://schemas.microsoft.com/office/powerpoint/2010/main" val="353667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6D5506D-792C-4CC1-B8EA-8729527CEB4E}"/>
              </a:ext>
            </a:extLst>
          </p:cNvPr>
          <p:cNvSpPr>
            <a:spLocks noGrp="1"/>
          </p:cNvSpPr>
          <p:nvPr>
            <p:ph idx="1"/>
          </p:nvPr>
        </p:nvSpPr>
        <p:spPr>
          <a:xfrm>
            <a:off x="765820" y="1772816"/>
            <a:ext cx="10945215" cy="4399384"/>
          </a:xfrm>
        </p:spPr>
        <p:txBody>
          <a:bodyPr/>
          <a:lstStyle/>
          <a:p>
            <a:pPr algn="just"/>
            <a:r>
              <a:rPr lang="it-IT" b="1" dirty="0"/>
              <a:t>Accertata la titolarità del bene pignorato sarà necessario ricostruire la continuità delle trascrizioni nel ventennio. Infatti chi si afferma proprietario lo è perché ha acquistato il bene con titolo valido da chi era proprietario che, a sua volta, lo ha acquistato d chi era il precedente proprietario sino a giungere al primo atto anteriore il ventennio, cioè il tempo previsto per l’usucapione ordinaria. E’ necessario tuttavia che tutti gli atti di provenienza siano stati trascritti  per rendere opponibile ai terzi l’acquisto dell’attuale titolare.</a:t>
            </a:r>
          </a:p>
          <a:p>
            <a:pPr algn="just"/>
            <a:r>
              <a:rPr lang="it-IT" b="1" dirty="0"/>
              <a:t>Ciò crea problemi nel caso di acquisto per successione</a:t>
            </a:r>
            <a:r>
              <a:rPr lang="it-IT" dirty="0"/>
              <a:t>.</a:t>
            </a:r>
          </a:p>
        </p:txBody>
      </p:sp>
    </p:spTree>
    <p:extLst>
      <p:ext uri="{BB962C8B-B14F-4D97-AF65-F5344CB8AC3E}">
        <p14:creationId xmlns:p14="http://schemas.microsoft.com/office/powerpoint/2010/main" val="81747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it-IT" sz="3200" b="1" dirty="0"/>
              <a:t>CONTINUITA’ DELLE TRASCRIZIONI E ACCETTAZIONE ESPRESSA O TACITA DI EREDITA’</a:t>
            </a:r>
            <a:br>
              <a:rPr lang="it-IT" sz="3200" dirty="0"/>
            </a:br>
            <a:endParaRPr lang="it-IT" sz="3200" dirty="0"/>
          </a:p>
        </p:txBody>
      </p:sp>
      <p:sp>
        <p:nvSpPr>
          <p:cNvPr id="3" name="Segnaposto contenuto 2"/>
          <p:cNvSpPr>
            <a:spLocks noGrp="1"/>
          </p:cNvSpPr>
          <p:nvPr>
            <p:ph idx="1"/>
          </p:nvPr>
        </p:nvSpPr>
        <p:spPr>
          <a:xfrm>
            <a:off x="333772" y="1124744"/>
            <a:ext cx="11593288" cy="5616624"/>
          </a:xfrm>
        </p:spPr>
        <p:txBody>
          <a:bodyPr>
            <a:noAutofit/>
          </a:bodyPr>
          <a:lstStyle/>
          <a:p>
            <a:pPr marL="0" indent="0" algn="just">
              <a:buNone/>
            </a:pPr>
            <a:r>
              <a:rPr lang="it-IT" sz="2000" b="1" dirty="0"/>
              <a:t>Art. 2650. (Continuità delle trascrizioni). </a:t>
            </a:r>
          </a:p>
          <a:p>
            <a:pPr marL="0" indent="0" algn="just">
              <a:buNone/>
            </a:pPr>
            <a:r>
              <a:rPr lang="it-IT" sz="2000" b="1" u="sng" dirty="0"/>
              <a:t>Nei casi in cui, per le disposizioni precedenti, un atto di acquisto </a:t>
            </a:r>
            <a:r>
              <a:rPr lang="it-IT" sz="2000" b="1" u="sng" dirty="0" err="1"/>
              <a:t>e'</a:t>
            </a:r>
            <a:r>
              <a:rPr lang="it-IT" sz="2000" b="1" u="sng" dirty="0"/>
              <a:t> soggetto a trascrizione, le successive trascrizioni o iscrizioni a carico dell'acquirente non producono effetto, se non </a:t>
            </a:r>
            <a:r>
              <a:rPr lang="it-IT" sz="2000" b="1" u="sng" dirty="0" err="1"/>
              <a:t>e'</a:t>
            </a:r>
            <a:r>
              <a:rPr lang="it-IT" sz="2000" b="1" u="sng" dirty="0"/>
              <a:t> stato trascritto l'atto anteriore di acquisto</a:t>
            </a:r>
            <a:r>
              <a:rPr lang="it-IT" sz="2000" b="1" dirty="0"/>
              <a:t>. </a:t>
            </a:r>
          </a:p>
          <a:p>
            <a:pPr marL="0" indent="0" algn="just">
              <a:buNone/>
            </a:pPr>
            <a:r>
              <a:rPr lang="it-IT" sz="2000" b="1" dirty="0"/>
              <a:t>Quando l'atto anteriore di acquisto è stato trascritto, le successive trascrizioni o iscrizioni producono effetto secondo il loro ordine rispettivo, salvo il disposto dell'art. 2644….OMISSIS…</a:t>
            </a:r>
          </a:p>
          <a:p>
            <a:pPr marL="0" indent="0" algn="just">
              <a:buNone/>
            </a:pPr>
            <a:r>
              <a:rPr lang="it-IT" sz="2000" b="1" dirty="0"/>
              <a:t>Art. 475. (Accettazione espressa). </a:t>
            </a:r>
          </a:p>
          <a:p>
            <a:pPr marL="0" indent="0" algn="just">
              <a:buNone/>
            </a:pPr>
            <a:r>
              <a:rPr lang="it-IT" sz="2000" b="1" dirty="0"/>
              <a:t>L'accettazione è espressa quando, in un atto pubblico o in una scrittura privata, il chiamata all'eredità ha dichiarato di accettarla oppure ha assunto il titolo di erede. </a:t>
            </a:r>
          </a:p>
          <a:p>
            <a:pPr marL="0" indent="0" algn="just">
              <a:buNone/>
            </a:pPr>
            <a:r>
              <a:rPr lang="it-IT" sz="2000" b="1" dirty="0"/>
              <a:t>Art. 476. (Accettazione tacita). </a:t>
            </a:r>
          </a:p>
          <a:p>
            <a:pPr marL="0" indent="0" algn="just">
              <a:buNone/>
            </a:pPr>
            <a:r>
              <a:rPr lang="it-IT" sz="2000" b="1" dirty="0"/>
              <a:t>L'accettazione è tacita quando il chiamato all'eredità compie un atto che presuppone necessariamente la sua volontà di accettare e che non avrebbe il diritto di fare se non nella qualità di erede.</a:t>
            </a:r>
          </a:p>
          <a:p>
            <a:pPr algn="just"/>
            <a:endParaRPr lang="it-IT" sz="2000" b="1" dirty="0"/>
          </a:p>
        </p:txBody>
      </p:sp>
    </p:spTree>
    <p:extLst>
      <p:ext uri="{BB962C8B-B14F-4D97-AF65-F5344CB8AC3E}">
        <p14:creationId xmlns:p14="http://schemas.microsoft.com/office/powerpoint/2010/main" val="143773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33772" y="1772816"/>
            <a:ext cx="11521280" cy="4464496"/>
          </a:xfrm>
        </p:spPr>
        <p:txBody>
          <a:bodyPr>
            <a:noAutofit/>
          </a:bodyPr>
          <a:lstStyle/>
          <a:p>
            <a:pPr marL="0" indent="0" algn="just">
              <a:buNone/>
            </a:pPr>
            <a:r>
              <a:rPr lang="it-IT" sz="2000" b="1" dirty="0"/>
              <a:t>Art. 2648. (Accettazione di eredità e acquisto di legato). </a:t>
            </a:r>
          </a:p>
          <a:p>
            <a:pPr marL="0" indent="0" algn="just">
              <a:buNone/>
            </a:pPr>
            <a:r>
              <a:rPr lang="it-IT" sz="2000" b="1" dirty="0"/>
              <a:t>Si devono trascrivere l'accettazione dell'eredità che importi acquisto dei diritti enunciati nei numeri 1, 2 e 4 dell'art. 2643 o liberazione dai medesimi e l'acquisto del legato che abbia lo stesso oggetto. </a:t>
            </a:r>
          </a:p>
          <a:p>
            <a:pPr marL="0" indent="0" algn="just">
              <a:buNone/>
            </a:pPr>
            <a:r>
              <a:rPr lang="it-IT" sz="2000" b="1" dirty="0"/>
              <a:t>La trascrizione dell'accettazione dell'eredità si opera in base alla dichiarazione del chiamato all'eredità, contenuta in un atto pubblico ovvero in una scrittura privata con sottoscrizione autenticata o accertata giudizialmente. </a:t>
            </a:r>
          </a:p>
          <a:p>
            <a:pPr marL="0" indent="0" algn="just">
              <a:buNone/>
            </a:pPr>
            <a:r>
              <a:rPr lang="it-IT" sz="2000" b="1" u="sng" dirty="0"/>
              <a:t>Se il chiamato ha compiuto uno degli atti che importano accettazione tacita dell'eredità, si può richiedere la trascrizione sulla base di quell'atto, qualora esso risulti da sentenza, da atto pubblico o da scrittura privata con sottoscrizione autenticata o accertata giudizialmente. La trascrizione dell'acquisto del legato si opera sulla base di un estratto autentico del testamento</a:t>
            </a:r>
            <a:r>
              <a:rPr lang="it-IT" sz="2000" b="1" dirty="0"/>
              <a:t>.</a:t>
            </a:r>
          </a:p>
          <a:p>
            <a:pPr algn="just"/>
            <a:endParaRPr lang="it-IT" sz="2000" b="1" dirty="0"/>
          </a:p>
        </p:txBody>
      </p:sp>
      <p:sp>
        <p:nvSpPr>
          <p:cNvPr id="4" name="Titolo 1"/>
          <p:cNvSpPr>
            <a:spLocks noGrp="1"/>
          </p:cNvSpPr>
          <p:nvPr>
            <p:ph type="title"/>
          </p:nvPr>
        </p:nvSpPr>
        <p:spPr>
          <a:xfrm>
            <a:off x="1197867" y="404664"/>
            <a:ext cx="10081121" cy="1080120"/>
          </a:xfrm>
        </p:spPr>
        <p:txBody>
          <a:bodyPr>
            <a:noAutofit/>
          </a:bodyPr>
          <a:lstStyle/>
          <a:p>
            <a:pPr algn="ctr"/>
            <a:r>
              <a:rPr lang="it-IT" sz="3200" b="1" dirty="0"/>
              <a:t>CONTINUITA’ DELLE TRASCRIZIONI E ACCETTAZIONE ESPRESSA O TACITA DI EREDITA’</a:t>
            </a:r>
            <a:endParaRPr lang="it-IT" sz="3200" dirty="0"/>
          </a:p>
        </p:txBody>
      </p:sp>
    </p:spTree>
    <p:extLst>
      <p:ext uri="{BB962C8B-B14F-4D97-AF65-F5344CB8AC3E}">
        <p14:creationId xmlns:p14="http://schemas.microsoft.com/office/powerpoint/2010/main" val="159156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281DA2-E8CE-4004-A82B-C9F4B98A9BB8}"/>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1CF9F1E9-925A-47B0-844D-979A5BD45273}"/>
              </a:ext>
            </a:extLst>
          </p:cNvPr>
          <p:cNvSpPr>
            <a:spLocks noGrp="1"/>
          </p:cNvSpPr>
          <p:nvPr>
            <p:ph idx="1"/>
          </p:nvPr>
        </p:nvSpPr>
        <p:spPr>
          <a:xfrm>
            <a:off x="405780" y="1916832"/>
            <a:ext cx="10868883" cy="4255368"/>
          </a:xfrm>
        </p:spPr>
        <p:txBody>
          <a:bodyPr>
            <a:normAutofit/>
          </a:bodyPr>
          <a:lstStyle/>
          <a:p>
            <a:pPr algn="just"/>
            <a:r>
              <a:rPr lang="it-IT" b="1" dirty="0"/>
              <a:t>Viceversa se il chiamato all’eredità non abbia compiuto alcun atto di disposizione risultante da sentenza, atto pubblico o scrittura privata autenticata sarà necessario intentare un separato giudizio di accertamento dell’avvenuta accettazione dell’eredità, provando ad esempio che l’erede è stato nel possesso dei beni ereditari per più di tre mesi dalla morte del de </a:t>
            </a:r>
            <a:r>
              <a:rPr lang="it-IT" b="1" dirty="0" err="1"/>
              <a:t>cuius</a:t>
            </a:r>
            <a:r>
              <a:rPr lang="it-IT" b="1" dirty="0"/>
              <a:t> o abbia provveduto alla voltura dei beni a suo nome. A tale circostanza, infatti, a differenza della semplice presentazione della dichiarazione di successione, la giurisprudenza attribuisce il valore di accettazione tacita di eredità, accettazione che, tuttavia, avviene per mezzo di un titolo non idoneo alla trascrizione (Cass. 11 maggio 2009 n.10796).</a:t>
            </a:r>
          </a:p>
        </p:txBody>
      </p:sp>
    </p:spTree>
    <p:extLst>
      <p:ext uri="{BB962C8B-B14F-4D97-AF65-F5344CB8AC3E}">
        <p14:creationId xmlns:p14="http://schemas.microsoft.com/office/powerpoint/2010/main" val="358767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A3E41E-D311-4A8E-928D-5176DFDFE340}"/>
              </a:ext>
            </a:extLst>
          </p:cNvPr>
          <p:cNvSpPr>
            <a:spLocks noGrp="1"/>
          </p:cNvSpPr>
          <p:nvPr>
            <p:ph type="title"/>
          </p:nvPr>
        </p:nvSpPr>
        <p:spPr/>
        <p:txBody>
          <a:bodyPr>
            <a:normAutofit/>
          </a:bodyPr>
          <a:lstStyle/>
          <a:p>
            <a:pPr algn="ctr"/>
            <a:r>
              <a:rPr lang="it-IT" sz="3200" b="1" dirty="0"/>
              <a:t>LINEE GUIDA PER LE ESECUZIONI IMMOBILIARI APPROVATE DAL CSM IL GIORNO 11 OTTOBRE 2017</a:t>
            </a:r>
          </a:p>
        </p:txBody>
      </p:sp>
      <p:sp>
        <p:nvSpPr>
          <p:cNvPr id="3" name="Segnaposto contenuto 2">
            <a:extLst>
              <a:ext uri="{FF2B5EF4-FFF2-40B4-BE49-F238E27FC236}">
                <a16:creationId xmlns:a16="http://schemas.microsoft.com/office/drawing/2014/main" id="{38DDAE08-ECF0-44DD-B560-F68AC89C92B7}"/>
              </a:ext>
            </a:extLst>
          </p:cNvPr>
          <p:cNvSpPr>
            <a:spLocks noGrp="1"/>
          </p:cNvSpPr>
          <p:nvPr>
            <p:ph idx="1"/>
          </p:nvPr>
        </p:nvSpPr>
        <p:spPr>
          <a:xfrm>
            <a:off x="1117309" y="1772816"/>
            <a:ext cx="10157354" cy="4399384"/>
          </a:xfrm>
        </p:spPr>
        <p:txBody>
          <a:bodyPr>
            <a:normAutofit lnSpcReduction="10000"/>
          </a:bodyPr>
          <a:lstStyle/>
          <a:p>
            <a:pPr algn="just"/>
            <a:r>
              <a:rPr lang="it-IT" b="1" dirty="0"/>
              <a:t>§ 4. Gli interessi coinvolti e il ruolo essenziale delle prassi. </a:t>
            </a:r>
            <a:endParaRPr lang="it-IT" dirty="0"/>
          </a:p>
          <a:p>
            <a:pPr algn="just"/>
            <a:r>
              <a:rPr lang="it-IT" dirty="0"/>
              <a:t>L’ampia e articolata istruttoria svolta dalla competente commissione referente ha confermato la varietà e delicatezza degli interessi coinvolti nelle procedure di espropriazione immobiliare. Tali interessi giustificano pienamente un particolare impegno per la sistematizzazione di un modello di processo esecutivo.</a:t>
            </a:r>
          </a:p>
          <a:p>
            <a:pPr algn="just"/>
            <a:r>
              <a:rPr lang="it-IT" dirty="0"/>
              <a:t>L’esecuzione forzata per espropriazione deve, infatti, svolgersi secondo criteri di </a:t>
            </a:r>
            <a:r>
              <a:rPr lang="it-IT" b="1" dirty="0"/>
              <a:t>efficienza, efficacia e rapidità </a:t>
            </a:r>
            <a:r>
              <a:rPr lang="it-IT" dirty="0"/>
              <a:t>al fine di </a:t>
            </a:r>
            <a:r>
              <a:rPr lang="it-IT" b="1" dirty="0"/>
              <a:t>liquidare i cespiti </a:t>
            </a:r>
            <a:r>
              <a:rPr lang="it-IT" dirty="0"/>
              <a:t>del patrimonio del debitore conseguendo </a:t>
            </a:r>
            <a:r>
              <a:rPr lang="it-IT" b="1" dirty="0"/>
              <a:t>il massimo ricavato </a:t>
            </a:r>
            <a:r>
              <a:rPr lang="it-IT" dirty="0"/>
              <a:t>– da destinare ai creditori e, in via residuale, al debitore esecutato – nel </a:t>
            </a:r>
            <a:r>
              <a:rPr lang="it-IT" b="1" dirty="0"/>
              <a:t>più breve tempo possibile</a:t>
            </a:r>
            <a:r>
              <a:rPr lang="it-IT" dirty="0"/>
              <a:t>. </a:t>
            </a:r>
          </a:p>
          <a:p>
            <a:endParaRPr lang="it-IT" dirty="0"/>
          </a:p>
        </p:txBody>
      </p:sp>
    </p:spTree>
    <p:extLst>
      <p:ext uri="{BB962C8B-B14F-4D97-AF65-F5344CB8AC3E}">
        <p14:creationId xmlns:p14="http://schemas.microsoft.com/office/powerpoint/2010/main" val="111407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2858BB-CE92-476F-907C-B92AD4D070CD}"/>
              </a:ext>
            </a:extLst>
          </p:cNvPr>
          <p:cNvSpPr>
            <a:spLocks noGrp="1"/>
          </p:cNvSpPr>
          <p:nvPr>
            <p:ph type="title"/>
          </p:nvPr>
        </p:nvSpPr>
        <p:spPr/>
        <p:txBody>
          <a:bodyPr/>
          <a:lstStyle/>
          <a:p>
            <a:pPr algn="ctr"/>
            <a:r>
              <a:rPr lang="it-IT" b="1" dirty="0"/>
              <a:t>USUCAPIONE</a:t>
            </a:r>
          </a:p>
        </p:txBody>
      </p:sp>
      <p:sp>
        <p:nvSpPr>
          <p:cNvPr id="3" name="Segnaposto contenuto 2">
            <a:extLst>
              <a:ext uri="{FF2B5EF4-FFF2-40B4-BE49-F238E27FC236}">
                <a16:creationId xmlns:a16="http://schemas.microsoft.com/office/drawing/2014/main" id="{8A2C3732-60E3-4822-8EB2-AB730C6113C2}"/>
              </a:ext>
            </a:extLst>
          </p:cNvPr>
          <p:cNvSpPr>
            <a:spLocks noGrp="1"/>
          </p:cNvSpPr>
          <p:nvPr>
            <p:ph idx="1"/>
          </p:nvPr>
        </p:nvSpPr>
        <p:spPr>
          <a:xfrm>
            <a:off x="549796" y="2204864"/>
            <a:ext cx="10945216" cy="3967336"/>
          </a:xfrm>
        </p:spPr>
        <p:txBody>
          <a:bodyPr/>
          <a:lstStyle/>
          <a:p>
            <a:pPr algn="just"/>
            <a:r>
              <a:rPr lang="it-IT" b="1" dirty="0"/>
              <a:t>Molto importante per il perito/custode sarà verificare il possesso dell’immobile in capo ad un soggetto diverso dal debitore ipotecario che affermi di esserne divenuto proprietario per possesso continuato.</a:t>
            </a:r>
          </a:p>
          <a:p>
            <a:pPr algn="just"/>
            <a:r>
              <a:rPr lang="it-IT" b="1" dirty="0"/>
              <a:t>In tal caso la procedura non potrebbe proseguire perché il bene è stato acquistato a titolo originario e, dunque, libero da qualsiasi gravame su di esso iscritto contro chi ne era proprietario ma detta proprietà ha perso per non uso  </a:t>
            </a:r>
          </a:p>
        </p:txBody>
      </p:sp>
    </p:spTree>
    <p:extLst>
      <p:ext uri="{BB962C8B-B14F-4D97-AF65-F5344CB8AC3E}">
        <p14:creationId xmlns:p14="http://schemas.microsoft.com/office/powerpoint/2010/main" val="2888943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200" b="1" dirty="0"/>
              <a:t>USUCAPIONE</a:t>
            </a:r>
            <a:br>
              <a:rPr lang="it-IT" sz="3200" dirty="0"/>
            </a:br>
            <a:endParaRPr lang="en-GB" sz="3200" dirty="0"/>
          </a:p>
        </p:txBody>
      </p:sp>
      <p:sp>
        <p:nvSpPr>
          <p:cNvPr id="3" name="Segnaposto contenuto 2"/>
          <p:cNvSpPr>
            <a:spLocks noGrp="1"/>
          </p:cNvSpPr>
          <p:nvPr>
            <p:ph idx="1"/>
          </p:nvPr>
        </p:nvSpPr>
        <p:spPr>
          <a:xfrm>
            <a:off x="333772" y="1916832"/>
            <a:ext cx="11521280" cy="4182368"/>
          </a:xfrm>
        </p:spPr>
        <p:txBody>
          <a:bodyPr>
            <a:normAutofit/>
          </a:bodyPr>
          <a:lstStyle/>
          <a:p>
            <a:pPr marL="0" indent="0" algn="just">
              <a:lnSpc>
                <a:spcPct val="100000"/>
              </a:lnSpc>
              <a:spcBef>
                <a:spcPts val="0"/>
              </a:spcBef>
              <a:buNone/>
            </a:pPr>
            <a:r>
              <a:rPr lang="it-IT" sz="2000" b="1" dirty="0"/>
              <a:t>Art. 1158. (Usucapione dei beni immobili e dei diritti reali immobiliari). La proprietà dei beni immobili e gli altri diritti reali di godimento sui beni medesimi si acquistano in virtu' del possesso continuato per venti anni. </a:t>
            </a:r>
          </a:p>
          <a:p>
            <a:pPr marL="0" indent="0" algn="just">
              <a:lnSpc>
                <a:spcPct val="100000"/>
              </a:lnSpc>
              <a:spcBef>
                <a:spcPts val="0"/>
              </a:spcBef>
              <a:buNone/>
            </a:pPr>
            <a:endParaRPr lang="it-IT" sz="2000" b="1" dirty="0"/>
          </a:p>
          <a:p>
            <a:pPr marL="0" indent="0" algn="just">
              <a:lnSpc>
                <a:spcPct val="100000"/>
              </a:lnSpc>
              <a:spcBef>
                <a:spcPts val="0"/>
              </a:spcBef>
              <a:buNone/>
            </a:pPr>
            <a:endParaRPr lang="it-IT" sz="2000" b="1" dirty="0"/>
          </a:p>
          <a:p>
            <a:pPr marL="0" indent="0" algn="just">
              <a:lnSpc>
                <a:spcPct val="100000"/>
              </a:lnSpc>
              <a:spcBef>
                <a:spcPts val="0"/>
              </a:spcBef>
              <a:buNone/>
            </a:pPr>
            <a:r>
              <a:rPr lang="it-IT" sz="2000" b="1" dirty="0"/>
              <a:t>Art. 1159. (Usucapione decennale). Colui che acquista in buona fede da chi non è proprietario un immobile, in forza di un titolo che sia idoneo a trasferire la proprietà e che sia stato debitamente trascritto, ne compie l'usucapione in suo favore col decorso di dieci anni dalla data della trascrizione. La stessa disposizione si applica nel caso di acquisto degli altri diritti reali di godimento sopra un immobile.</a:t>
            </a:r>
          </a:p>
          <a:p>
            <a:pPr algn="just">
              <a:lnSpc>
                <a:spcPct val="100000"/>
              </a:lnSpc>
              <a:spcBef>
                <a:spcPts val="0"/>
              </a:spcBef>
            </a:pPr>
            <a:endParaRPr lang="en-GB" sz="2000" b="1" dirty="0"/>
          </a:p>
        </p:txBody>
      </p:sp>
    </p:spTree>
    <p:extLst>
      <p:ext uri="{BB962C8B-B14F-4D97-AF65-F5344CB8AC3E}">
        <p14:creationId xmlns:p14="http://schemas.microsoft.com/office/powerpoint/2010/main" val="40185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33772" y="476672"/>
            <a:ext cx="11521280" cy="6264695"/>
          </a:xfrm>
        </p:spPr>
        <p:txBody>
          <a:bodyPr>
            <a:noAutofit/>
          </a:bodyPr>
          <a:lstStyle/>
          <a:p>
            <a:pPr marL="0" indent="0" algn="just">
              <a:lnSpc>
                <a:spcPct val="100000"/>
              </a:lnSpc>
              <a:spcBef>
                <a:spcPts val="0"/>
              </a:spcBef>
              <a:buNone/>
            </a:pPr>
            <a:r>
              <a:rPr lang="it-IT" sz="2000" b="1" dirty="0"/>
              <a:t>Art. 1159 bis. </a:t>
            </a:r>
            <a:r>
              <a:rPr lang="it-IT" sz="2000" b="1" u="sng" dirty="0"/>
              <a:t>Usucapione speciale per la piccola proprietà rurale. La proprietà dei fondi rustici con annessi fabbricati situati in comuni classificati montani</a:t>
            </a:r>
            <a:r>
              <a:rPr lang="it-IT" sz="2000" b="1" dirty="0"/>
              <a:t> dalla legge(1) si acquista in virtu' del possesso continuato per </a:t>
            </a:r>
            <a:r>
              <a:rPr lang="it-IT" sz="2000" b="1" u="sng" dirty="0"/>
              <a:t>quindici</a:t>
            </a:r>
            <a:r>
              <a:rPr lang="it-IT" sz="2000" b="1" dirty="0"/>
              <a:t> anni(2). </a:t>
            </a:r>
          </a:p>
          <a:p>
            <a:pPr marL="0" indent="0" algn="just">
              <a:lnSpc>
                <a:spcPct val="100000"/>
              </a:lnSpc>
              <a:spcBef>
                <a:spcPts val="0"/>
              </a:spcBef>
              <a:buNone/>
            </a:pPr>
            <a:r>
              <a:rPr lang="it-IT" sz="2000" b="1" dirty="0"/>
              <a:t>Colui che acquista in buona fede da chi non è proprietario, in forza di un titolo che sia idoneo a trasferire la proprietà e che sia debitamente trascritto, un fondo rustico con annessi fabbricati, situati in comuni classificati montani dalla legge, ne compie l'usucapione in suo favore </a:t>
            </a:r>
            <a:r>
              <a:rPr lang="it-IT" sz="2000" b="1" u="sng" dirty="0"/>
              <a:t>col decorso di cinque anni dalla data di trascrizione</a:t>
            </a:r>
            <a:r>
              <a:rPr lang="it-IT" sz="2000" b="1" dirty="0"/>
              <a:t>. </a:t>
            </a:r>
          </a:p>
          <a:p>
            <a:pPr marL="0" indent="0" algn="just">
              <a:lnSpc>
                <a:spcPct val="100000"/>
              </a:lnSpc>
              <a:spcBef>
                <a:spcPts val="0"/>
              </a:spcBef>
              <a:buNone/>
            </a:pPr>
            <a:r>
              <a:rPr lang="it-IT" sz="2000" b="1" dirty="0"/>
              <a:t>La legge speciale stabilisce la procedura, le modalità e le agevolazioni per la regolarizzazione del titolo di proprietà. </a:t>
            </a:r>
            <a:r>
              <a:rPr lang="it-IT" sz="2000" b="1" u="sng" dirty="0"/>
              <a:t>Le disposizioni di cui ai commi precedenti si applicano anche ai fondi rustici con annessi fabbricati, situati in comuni non classificati montani dalla legge, aventi un reddito non superiore ai limiti fissati dalla legge speciale.</a:t>
            </a:r>
          </a:p>
          <a:p>
            <a:pPr marL="0" indent="0" algn="just">
              <a:buNone/>
            </a:pPr>
            <a:r>
              <a:rPr lang="it-IT" sz="2000" b="1" dirty="0"/>
              <a:t>(1) Circa tale classificazione, originariamente prevista dalla L. 1971, n. 1102 (Nuove norme per lo sviluppo della montagna), vedasi. ora gli artt. 27 e 28, D. </a:t>
            </a:r>
            <a:r>
              <a:rPr lang="it-IT" sz="2000" b="1" dirty="0" err="1"/>
              <a:t>Lgs</a:t>
            </a:r>
            <a:r>
              <a:rPr lang="it-IT" sz="2000" b="1" dirty="0"/>
              <a:t>. 2000, n. 267 (Testo unico degli enti locali).</a:t>
            </a:r>
          </a:p>
          <a:p>
            <a:pPr marL="0" indent="0" algn="just">
              <a:buNone/>
            </a:pPr>
            <a:r>
              <a:rPr lang="it-IT" sz="2000" b="1" dirty="0"/>
              <a:t>(2) La disposizione in oggetto permette, grazie all'usucapione, l'acquisto a titolo originario esclusivamente della proprietà dei fondi rustici ivi menzionati, e non anche di altri diritti reali di godimento, a differenza di quanto generalmente si verifica in materia di usucapione.</a:t>
            </a:r>
          </a:p>
          <a:p>
            <a:pPr algn="just"/>
            <a:endParaRPr lang="en-GB" sz="2000" b="1" dirty="0"/>
          </a:p>
        </p:txBody>
      </p:sp>
    </p:spTree>
    <p:extLst>
      <p:ext uri="{BB962C8B-B14F-4D97-AF65-F5344CB8AC3E}">
        <p14:creationId xmlns:p14="http://schemas.microsoft.com/office/powerpoint/2010/main" val="3878504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33772" y="2564904"/>
            <a:ext cx="11521280" cy="2448272"/>
          </a:xfrm>
        </p:spPr>
        <p:txBody>
          <a:bodyPr>
            <a:noAutofit/>
          </a:bodyPr>
          <a:lstStyle/>
          <a:p>
            <a:pPr marL="0" indent="0" algn="just">
              <a:buNone/>
            </a:pPr>
            <a:r>
              <a:rPr lang="it-IT" sz="2000" b="1" dirty="0"/>
              <a:t>Art. 1164. (Interversione del possesso). Chi ha il possesso corrispondente all'esercizio di un diritto reale su cosa altrui non può usucapire la proprietà della cosa stessa, se il titolo del suo possesso non è mutato per causa proveniente da un terzo o in forza di opposizione da lui fatta contro il diritto del proprietario. Il tempo necessario per l'usucapione decorre dalla data in cui il titolo del possesso è stato mutato.</a:t>
            </a:r>
          </a:p>
          <a:p>
            <a:pPr algn="just"/>
            <a:endParaRPr lang="it-IT" sz="2000" b="1" dirty="0"/>
          </a:p>
          <a:p>
            <a:pPr algn="just"/>
            <a:endParaRPr lang="en-GB" sz="1800" b="1" dirty="0"/>
          </a:p>
        </p:txBody>
      </p:sp>
      <p:sp>
        <p:nvSpPr>
          <p:cNvPr id="5" name="Titolo 1"/>
          <p:cNvSpPr>
            <a:spLocks noGrp="1"/>
          </p:cNvSpPr>
          <p:nvPr>
            <p:ph type="title"/>
          </p:nvPr>
        </p:nvSpPr>
        <p:spPr/>
        <p:txBody>
          <a:bodyPr>
            <a:normAutofit/>
          </a:bodyPr>
          <a:lstStyle/>
          <a:p>
            <a:pPr algn="ctr"/>
            <a:r>
              <a:rPr lang="it-IT" sz="3200" b="1" dirty="0"/>
              <a:t>USUCAPIONE</a:t>
            </a:r>
            <a:br>
              <a:rPr lang="it-IT" sz="3200" dirty="0"/>
            </a:br>
            <a:endParaRPr lang="en-GB" sz="3200" dirty="0"/>
          </a:p>
        </p:txBody>
      </p:sp>
    </p:spTree>
    <p:extLst>
      <p:ext uri="{BB962C8B-B14F-4D97-AF65-F5344CB8AC3E}">
        <p14:creationId xmlns:p14="http://schemas.microsoft.com/office/powerpoint/2010/main" val="227825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2DCB4E-6B68-4059-9DB5-ABC9D7CDFE46}"/>
              </a:ext>
            </a:extLst>
          </p:cNvPr>
          <p:cNvSpPr>
            <a:spLocks noGrp="1"/>
          </p:cNvSpPr>
          <p:nvPr>
            <p:ph type="title"/>
          </p:nvPr>
        </p:nvSpPr>
        <p:spPr/>
        <p:txBody>
          <a:bodyPr>
            <a:normAutofit/>
          </a:bodyPr>
          <a:lstStyle/>
          <a:p>
            <a:r>
              <a:rPr lang="it-IT" b="1" dirty="0"/>
              <a:t>CORRETTA INDIVIDUAZIONE DEL BENE ASSOGGETTATO A PIGNORAMENTO</a:t>
            </a:r>
          </a:p>
        </p:txBody>
      </p:sp>
      <p:sp>
        <p:nvSpPr>
          <p:cNvPr id="3" name="Segnaposto contenuto 2">
            <a:extLst>
              <a:ext uri="{FF2B5EF4-FFF2-40B4-BE49-F238E27FC236}">
                <a16:creationId xmlns:a16="http://schemas.microsoft.com/office/drawing/2014/main" id="{10B90FD6-89E0-4785-967E-D747F07E3AC9}"/>
              </a:ext>
            </a:extLst>
          </p:cNvPr>
          <p:cNvSpPr>
            <a:spLocks noGrp="1"/>
          </p:cNvSpPr>
          <p:nvPr>
            <p:ph idx="1"/>
          </p:nvPr>
        </p:nvSpPr>
        <p:spPr>
          <a:xfrm>
            <a:off x="405780" y="1701800"/>
            <a:ext cx="11449272" cy="4823544"/>
          </a:xfrm>
        </p:spPr>
        <p:txBody>
          <a:bodyPr/>
          <a:lstStyle/>
          <a:p>
            <a:pPr algn="just"/>
            <a:r>
              <a:rPr lang="it-IT" b="1" dirty="0"/>
              <a:t>Art. 555 Codice di procedura civile</a:t>
            </a:r>
          </a:p>
          <a:p>
            <a:pPr algn="just"/>
            <a:r>
              <a:rPr lang="it-IT" b="1" u="sng" dirty="0"/>
              <a:t>Il pignoramento immobiliare si esegue mediante </a:t>
            </a:r>
            <a:r>
              <a:rPr lang="it-IT" b="1" dirty="0"/>
              <a:t>notificazione al debitore e successiva </a:t>
            </a:r>
            <a:r>
              <a:rPr lang="it-IT" b="1" u="sng" dirty="0"/>
              <a:t>trascrizione di un atto nel quale gli si indicano esattamente, con gli estremi richiesti dal codice civile per l'individuazione dell'immobile ipotecato, i beni e i diritti immobiliari che si intendono sottoporre a esecuzione</a:t>
            </a:r>
            <a:r>
              <a:rPr lang="it-IT" b="1" dirty="0"/>
              <a:t>, e gli si fa l'ingiunzione prevista nell'articolo 492 [disp. </a:t>
            </a:r>
            <a:r>
              <a:rPr lang="it-IT" b="1" dirty="0" err="1"/>
              <a:t>att</a:t>
            </a:r>
            <a:r>
              <a:rPr lang="it-IT" b="1" dirty="0"/>
              <a:t>. 170].</a:t>
            </a:r>
          </a:p>
          <a:p>
            <a:pPr algn="just"/>
            <a:r>
              <a:rPr lang="it-IT" b="1" dirty="0"/>
              <a:t>Art. 170 Disposizioni di attuazione del codice di procedura civile</a:t>
            </a:r>
          </a:p>
          <a:p>
            <a:pPr algn="just"/>
            <a:r>
              <a:rPr lang="it-IT" b="1" u="sng" dirty="0"/>
              <a:t>L'atto di pignoramento </a:t>
            </a:r>
            <a:r>
              <a:rPr lang="it-IT" b="1" dirty="0"/>
              <a:t>di beni immobili previsto nell'articolo 555 del codice </a:t>
            </a:r>
            <a:r>
              <a:rPr lang="it-IT" b="1" u="sng" dirty="0"/>
              <a:t>deve essere sottoscritto</a:t>
            </a:r>
            <a:r>
              <a:rPr lang="it-IT" b="1" dirty="0"/>
              <a:t>, prima della relazione di notificazione, </a:t>
            </a:r>
            <a:r>
              <a:rPr lang="it-IT" b="1" u="sng" dirty="0"/>
              <a:t>dal creditore pignorante</a:t>
            </a:r>
            <a:r>
              <a:rPr lang="it-IT" b="1" dirty="0"/>
              <a:t> a norma dell'articolo 125 del codice</a:t>
            </a:r>
          </a:p>
          <a:p>
            <a:endParaRPr lang="it-IT" dirty="0"/>
          </a:p>
          <a:p>
            <a:endParaRPr lang="it-IT" dirty="0"/>
          </a:p>
          <a:p>
            <a:endParaRPr lang="it-IT" dirty="0"/>
          </a:p>
        </p:txBody>
      </p:sp>
    </p:spTree>
    <p:extLst>
      <p:ext uri="{BB962C8B-B14F-4D97-AF65-F5344CB8AC3E}">
        <p14:creationId xmlns:p14="http://schemas.microsoft.com/office/powerpoint/2010/main" val="400021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39959AB-1563-4017-897E-F8F1AA6DB5E2}"/>
              </a:ext>
            </a:extLst>
          </p:cNvPr>
          <p:cNvSpPr>
            <a:spLocks noGrp="1"/>
          </p:cNvSpPr>
          <p:nvPr>
            <p:ph idx="1"/>
          </p:nvPr>
        </p:nvSpPr>
        <p:spPr>
          <a:xfrm>
            <a:off x="549796" y="764704"/>
            <a:ext cx="11017224" cy="5544616"/>
          </a:xfrm>
        </p:spPr>
        <p:txBody>
          <a:bodyPr>
            <a:normAutofit fontScale="92500" lnSpcReduction="10000"/>
          </a:bodyPr>
          <a:lstStyle/>
          <a:p>
            <a:r>
              <a:rPr lang="it-IT" b="1" dirty="0"/>
              <a:t>Art. 2665 Codice Civile</a:t>
            </a:r>
          </a:p>
          <a:p>
            <a:pPr algn="just"/>
            <a:r>
              <a:rPr lang="it-IT" b="1" dirty="0"/>
              <a:t>L'omissione o l'inesattezza di alcuna delle indicazioni richieste nelle note menzionate negli articoli 2659 e 2660 non nuoce alla validità della trascrizione, </a:t>
            </a:r>
            <a:r>
              <a:rPr lang="it-IT" b="1" u="sng" dirty="0"/>
              <a:t>eccetto che induca incertezza </a:t>
            </a:r>
            <a:r>
              <a:rPr lang="it-IT" b="1" dirty="0"/>
              <a:t>sulle persone, </a:t>
            </a:r>
            <a:r>
              <a:rPr lang="it-IT" b="1" u="sng" dirty="0"/>
              <a:t>sul bene </a:t>
            </a:r>
            <a:r>
              <a:rPr lang="it-IT" b="1" dirty="0"/>
              <a:t>o sul rapporto giuridico </a:t>
            </a:r>
            <a:r>
              <a:rPr lang="it-IT" b="1" u="sng" dirty="0"/>
              <a:t>a cui si riferisce l'atto </a:t>
            </a:r>
            <a:r>
              <a:rPr lang="it-IT" b="1" dirty="0"/>
              <a:t>o, rispettivamente, la sentenza o la domanda .</a:t>
            </a:r>
          </a:p>
          <a:p>
            <a:pPr algn="just"/>
            <a:r>
              <a:rPr lang="it-IT" b="1" dirty="0"/>
              <a:t>Art. 2841 Codice Civile</a:t>
            </a:r>
          </a:p>
          <a:p>
            <a:pPr algn="just"/>
            <a:r>
              <a:rPr lang="it-IT" b="1" dirty="0"/>
              <a:t>L'omissione o l'inesattezza di alcune delle indicazioni nel titolo, in base al quale è presa l'iscrizione, o nella nota non nuoce alla validità dell'iscrizione, </a:t>
            </a:r>
            <a:r>
              <a:rPr lang="it-IT" b="1" u="sng" dirty="0"/>
              <a:t>salvo che induca incertezza </a:t>
            </a:r>
            <a:r>
              <a:rPr lang="it-IT" b="1" dirty="0"/>
              <a:t>sulla persona del creditore o del debitore o sull'ammontare del credito ovvero sulla persona del proprietario del bene </a:t>
            </a:r>
            <a:r>
              <a:rPr lang="it-IT" b="1" u="sng" dirty="0"/>
              <a:t>gravato,</a:t>
            </a:r>
            <a:r>
              <a:rPr lang="it-IT" b="1" dirty="0"/>
              <a:t> quando l'indicazione ne è necessaria, </a:t>
            </a:r>
            <a:r>
              <a:rPr lang="it-IT" b="1" u="sng" dirty="0"/>
              <a:t>o sull'identità dei singoli beni gravati.</a:t>
            </a:r>
          </a:p>
          <a:p>
            <a:pPr algn="just"/>
            <a:r>
              <a:rPr lang="it-IT" b="1" dirty="0"/>
              <a:t>Nel caso di altre omissioni o inesattezze, si può ordinare la rettificazione a istanza e a spese della parte interessata</a:t>
            </a:r>
            <a:r>
              <a:rPr lang="it-IT" dirty="0"/>
              <a:t>.</a:t>
            </a:r>
          </a:p>
          <a:p>
            <a:pPr algn="just"/>
            <a:endParaRPr lang="it-IT" dirty="0"/>
          </a:p>
          <a:p>
            <a:pPr algn="just"/>
            <a:endParaRPr lang="it-IT" dirty="0"/>
          </a:p>
          <a:p>
            <a:endParaRPr lang="it-IT" dirty="0"/>
          </a:p>
        </p:txBody>
      </p:sp>
    </p:spTree>
    <p:extLst>
      <p:ext uri="{BB962C8B-B14F-4D97-AF65-F5344CB8AC3E}">
        <p14:creationId xmlns:p14="http://schemas.microsoft.com/office/powerpoint/2010/main" val="294895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D5BB6EE-158A-4280-9BEB-6254A4593A27}"/>
              </a:ext>
            </a:extLst>
          </p:cNvPr>
          <p:cNvSpPr>
            <a:spLocks noGrp="1"/>
          </p:cNvSpPr>
          <p:nvPr>
            <p:ph idx="1"/>
          </p:nvPr>
        </p:nvSpPr>
        <p:spPr>
          <a:xfrm>
            <a:off x="405780" y="260648"/>
            <a:ext cx="11305256" cy="6336704"/>
          </a:xfrm>
        </p:spPr>
        <p:txBody>
          <a:bodyPr>
            <a:noAutofit/>
          </a:bodyPr>
          <a:lstStyle/>
          <a:p>
            <a:pPr algn="just"/>
            <a:r>
              <a:rPr lang="it-IT" sz="2000" b="1" dirty="0"/>
              <a:t>Il principio desumibile da tali norme è che la mancanza o l’inesattezza di uno dei dati contenuti nelle note non ne comporta invalidità a meno che non generi incertezza su tali dati.</a:t>
            </a:r>
          </a:p>
          <a:p>
            <a:pPr algn="just"/>
            <a:r>
              <a:rPr lang="it-IT" sz="2000" b="1" dirty="0"/>
              <a:t>Qui mi limiterò a ripercorrere alcuni casi pratici tratti dallo Studio del CNN n.28 del 2018 di Stefano Fazzari</a:t>
            </a:r>
          </a:p>
          <a:p>
            <a:pPr algn="just"/>
            <a:r>
              <a:rPr lang="it-IT" sz="2000" b="1" dirty="0"/>
              <a:t>1) La difformità tra titolo e nota</a:t>
            </a:r>
          </a:p>
          <a:p>
            <a:pPr algn="just"/>
            <a:r>
              <a:rPr lang="it-IT" sz="2000" b="1" dirty="0"/>
              <a:t>Una prima ipotesi di incertezza si ha nel caso in cui si verifichi una difformità tra il titolo (l’atto di pignoramento) e la relativa nota di trascrizione: ad esempio, il titolo fa riferimento alla particella 21, mentre la nota relativa fa riferimento alla particella 12. In linea di principio, tale difformità conduce alla nullità della trascrizione: il dato catastale recato dal titolo non è opponibile, in quanto non trascritto; e la trascrizione è nulla perché reca un dato che non trova rispondenza nel titolo del quale essa dà opponibilità. In un caso particolare, riferito alla quota di comproprietà oggetto di pignoramento (l’atto di pignoramento non recava tale indicazione, presente invece nella nota di trascrizione), la Cassazione (Cass n.6833/2015) ha ritenuto di dover confermare la validità della formalità di trascri zione: nonostante l’omissione, il debitore era stato posto in grado di difendersi (e si era difeso) sul punto, mentre i terzi non avevano subito alcun pregiudizio, essendo stati informati (nella nota) della quota effettivamente sottoposta a pignoramento </a:t>
            </a:r>
          </a:p>
        </p:txBody>
      </p:sp>
    </p:spTree>
    <p:extLst>
      <p:ext uri="{BB962C8B-B14F-4D97-AF65-F5344CB8AC3E}">
        <p14:creationId xmlns:p14="http://schemas.microsoft.com/office/powerpoint/2010/main" val="4001766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2DBF971-EBF4-4722-94AC-EC312DDB558F}"/>
              </a:ext>
            </a:extLst>
          </p:cNvPr>
          <p:cNvSpPr>
            <a:spLocks noGrp="1"/>
          </p:cNvSpPr>
          <p:nvPr>
            <p:ph idx="1"/>
          </p:nvPr>
        </p:nvSpPr>
        <p:spPr>
          <a:xfrm>
            <a:off x="621804" y="620688"/>
            <a:ext cx="10873208" cy="5616624"/>
          </a:xfrm>
        </p:spPr>
        <p:txBody>
          <a:bodyPr>
            <a:normAutofit lnSpcReduction="10000"/>
          </a:bodyPr>
          <a:lstStyle/>
          <a:p>
            <a:pPr algn="just"/>
            <a:r>
              <a:rPr lang="it-IT" b="1" dirty="0"/>
              <a:t>2.) erronea identificazione catastale</a:t>
            </a:r>
          </a:p>
          <a:p>
            <a:pPr algn="just"/>
            <a:r>
              <a:rPr lang="it-IT" b="1" dirty="0"/>
              <a:t>Il riferimento ad un dato catastale erroneo (sia esso inesistente, sia esso riferito a diverso bene, sia esso divenuto inattuale al momento della trascrizione del pignoramento) difficilmente non porta  ad un dubbio sul bene oggetto della formalità: in particolare, nel caso in cui l’immobile fosse indicato in nota col mero dato catastale (foglio, particella) errato, sarebbe difficile non concludere per l’incertezza della indicazione, e perciò della invalidità della formalità, che dovrebbe essere rinnovata.</a:t>
            </a:r>
          </a:p>
          <a:p>
            <a:pPr algn="just"/>
            <a:r>
              <a:rPr lang="it-IT" b="1" dirty="0"/>
              <a:t>In casi particolari, tuttavia, ’erroneità del dato catastale potrebbe non dare adito a incertezza esiziale ex art. 2665 c.c., nel caso possa desumersi dalla nota (quadro B e D) una corretta descrizione del bene: si fa l’ipotesi del dato erroneo perché superato nel tempo (indicazione del precedente subalterno in luogo di quello attuale, indicazione della scheda di denuncia dell’immobile, al momento del pignoramento già sostituita dal mappale definitivo)</a:t>
            </a:r>
          </a:p>
        </p:txBody>
      </p:sp>
    </p:spTree>
    <p:extLst>
      <p:ext uri="{BB962C8B-B14F-4D97-AF65-F5344CB8AC3E}">
        <p14:creationId xmlns:p14="http://schemas.microsoft.com/office/powerpoint/2010/main" val="4189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498239F-C81F-458C-B2D1-D77065351104}"/>
              </a:ext>
            </a:extLst>
          </p:cNvPr>
          <p:cNvSpPr>
            <a:spLocks noGrp="1"/>
          </p:cNvSpPr>
          <p:nvPr>
            <p:ph idx="1"/>
          </p:nvPr>
        </p:nvSpPr>
        <p:spPr>
          <a:xfrm>
            <a:off x="477788" y="1268760"/>
            <a:ext cx="11233248" cy="5256584"/>
          </a:xfrm>
        </p:spPr>
        <p:txBody>
          <a:bodyPr/>
          <a:lstStyle/>
          <a:p>
            <a:pPr algn="just"/>
            <a:r>
              <a:rPr lang="it-IT" b="1" dirty="0"/>
              <a:t>3) trascrizione con indicazione dei dati del terreno sul quale è in corso di costruzione un immobile.</a:t>
            </a:r>
          </a:p>
          <a:p>
            <a:pPr algn="just"/>
            <a:r>
              <a:rPr lang="it-IT" b="1" dirty="0"/>
              <a:t>In questo caso tende a prevalere il dato catastale. Cioè fino a quando il fabbricato non sia catastato, la trascrizione con i dati del terreno è sicuramente valida. Viceversa se il fabbricato è già accatastato ed la trascrizione riporta i dati del terreno la si dovrà ritenere invalida.</a:t>
            </a:r>
          </a:p>
          <a:p>
            <a:pPr algn="just"/>
            <a:r>
              <a:rPr lang="it-IT" b="1" dirty="0"/>
              <a:t>Meno certa la soluzione nel caso in cui il fabbricato sia stato ultimato ma non sia stato accatastato. Secondo alcuni per la validità della trascrizione andrà valorizzato il quadro D della nota nel quale dovrà essere indicata la presenza del fabbricato non accatastato</a:t>
            </a:r>
          </a:p>
          <a:p>
            <a:endParaRPr lang="it-IT" dirty="0"/>
          </a:p>
        </p:txBody>
      </p:sp>
    </p:spTree>
    <p:extLst>
      <p:ext uri="{BB962C8B-B14F-4D97-AF65-F5344CB8AC3E}">
        <p14:creationId xmlns:p14="http://schemas.microsoft.com/office/powerpoint/2010/main" val="119221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8CD3C42-EFEE-444B-A38C-452884D55BDC}"/>
              </a:ext>
            </a:extLst>
          </p:cNvPr>
          <p:cNvSpPr>
            <a:spLocks noGrp="1"/>
          </p:cNvSpPr>
          <p:nvPr>
            <p:ph idx="1"/>
          </p:nvPr>
        </p:nvSpPr>
        <p:spPr>
          <a:xfrm>
            <a:off x="621804" y="548680"/>
            <a:ext cx="11089231" cy="5904656"/>
          </a:xfrm>
        </p:spPr>
        <p:txBody>
          <a:bodyPr>
            <a:normAutofit fontScale="92500" lnSpcReduction="10000"/>
          </a:bodyPr>
          <a:lstStyle/>
          <a:p>
            <a:pPr algn="just"/>
            <a:r>
              <a:rPr lang="it-IT" b="1" dirty="0"/>
              <a:t>4) Le pertinenze</a:t>
            </a:r>
          </a:p>
          <a:p>
            <a:pPr algn="just"/>
            <a:r>
              <a:rPr lang="it-IT" b="1" dirty="0"/>
              <a:t>Il dato di partenza è la norma dell’art. 2912 c.c., che stabilisce che il pignoramento si estende agli accessori, alle pertinenze ed ai frutti del bene pignorato.</a:t>
            </a:r>
          </a:p>
          <a:p>
            <a:pPr algn="just"/>
            <a:r>
              <a:rPr lang="it-IT" b="1" dirty="0"/>
              <a:t>Il caso è stato affrontato in maniera particolarmente attenta dalla Cass. 11272/2014, in riferimento al pignoramento ed alla conseguente vendita di porzioni immobiliari, indicate come rappresentate dai subalterni 3 e 5, in relazione alla pretesa dell’aggiudicatario di ottenere dal terzo che la occupava il rilascio anche di altra porzione del medesimo fabbricato, rappresentata dal sub 4, assumendone il carattere pertinenziale e perciò la ricomprensione nella vendita ex art. 2912 c.c.</a:t>
            </a:r>
          </a:p>
          <a:p>
            <a:pPr algn="just"/>
            <a:r>
              <a:rPr lang="it-IT" b="1" dirty="0"/>
              <a:t>La Corte, in questo caso, ha escluso la applicabilità dell’art. 2912 alla presunta pertinenza, il cui rapporto pertinenziale non emergeva in modo assoluto ed inequivoco, dovendosi pertanto valorizzare l’omessa espressa indicazione dei dati catastali nel senso di escludere il bene pertinenziale dal pignoramento, e perciò dalla vendita.</a:t>
            </a:r>
          </a:p>
          <a:p>
            <a:pPr marL="0" indent="0" algn="just">
              <a:buNone/>
            </a:pPr>
            <a:endParaRPr lang="it-IT" b="1" dirty="0"/>
          </a:p>
        </p:txBody>
      </p:sp>
    </p:spTree>
    <p:extLst>
      <p:ext uri="{BB962C8B-B14F-4D97-AF65-F5344CB8AC3E}">
        <p14:creationId xmlns:p14="http://schemas.microsoft.com/office/powerpoint/2010/main" val="380235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3B88A0F-C746-4CF0-A3AF-C90AF35B72A1}"/>
              </a:ext>
            </a:extLst>
          </p:cNvPr>
          <p:cNvSpPr>
            <a:spLocks noGrp="1"/>
          </p:cNvSpPr>
          <p:nvPr>
            <p:ph idx="1"/>
          </p:nvPr>
        </p:nvSpPr>
        <p:spPr>
          <a:xfrm>
            <a:off x="477788" y="764704"/>
            <a:ext cx="11161240" cy="5472608"/>
          </a:xfrm>
        </p:spPr>
        <p:txBody>
          <a:bodyPr>
            <a:normAutofit fontScale="85000" lnSpcReduction="10000"/>
          </a:bodyPr>
          <a:lstStyle/>
          <a:p>
            <a:pPr algn="just"/>
            <a:r>
              <a:rPr lang="it-IT" dirty="0"/>
              <a:t>Ciò in quanto gli interessi coinvolti dal processo esecutivo concernono: </a:t>
            </a:r>
          </a:p>
          <a:p>
            <a:pPr algn="just"/>
            <a:r>
              <a:rPr lang="it-IT" dirty="0"/>
              <a:t>▪ </a:t>
            </a:r>
            <a:r>
              <a:rPr lang="it-IT" b="1" dirty="0"/>
              <a:t>il soddisfacimento delle ragioni creditorie, </a:t>
            </a:r>
            <a:r>
              <a:rPr lang="it-IT" dirty="0"/>
              <a:t>che richiede un </a:t>
            </a:r>
            <a:r>
              <a:rPr lang="it-IT" b="1" dirty="0"/>
              <a:t>rapido svolgimento </a:t>
            </a:r>
            <a:r>
              <a:rPr lang="it-IT" dirty="0"/>
              <a:t>della procedura e il conseguimento di un </a:t>
            </a:r>
            <a:r>
              <a:rPr lang="it-IT" b="1" dirty="0"/>
              <a:t>congruo prezzo </a:t>
            </a:r>
            <a:r>
              <a:rPr lang="it-IT" dirty="0"/>
              <a:t>di aggiudicazione, per consentire il rimborso delle </a:t>
            </a:r>
            <a:r>
              <a:rPr lang="it-IT" b="1" dirty="0"/>
              <a:t>spese anticipate </a:t>
            </a:r>
            <a:r>
              <a:rPr lang="it-IT" dirty="0"/>
              <a:t>(che possono trovare rifusione solo nell’ambito di quella specifica esecuzione: l’art. 95 c.p.c., v. Cass. n. 19628/2014, Cass. n. 15374/2011, Cass. n. 5325/2003) e il </a:t>
            </a:r>
            <a:r>
              <a:rPr lang="it-IT" b="1" dirty="0"/>
              <a:t>pagamento dei debiti </a:t>
            </a:r>
            <a:r>
              <a:rPr lang="it-IT" dirty="0"/>
              <a:t>maggiorati degli interessi; in questo quadro, è evidente che </a:t>
            </a:r>
            <a:r>
              <a:rPr lang="it-IT" b="1" dirty="0"/>
              <a:t>l’aumento dei tempi </a:t>
            </a:r>
            <a:r>
              <a:rPr lang="it-IT" dirty="0"/>
              <a:t>processuali e dei conseguenti costi non può che </a:t>
            </a:r>
            <a:r>
              <a:rPr lang="it-IT" b="1" dirty="0"/>
              <a:t>incidere negativamente sulle aspettative </a:t>
            </a:r>
            <a:r>
              <a:rPr lang="it-IT" dirty="0"/>
              <a:t>del ceto creditorio; </a:t>
            </a:r>
          </a:p>
          <a:p>
            <a:pPr algn="just"/>
            <a:r>
              <a:rPr lang="it-IT" dirty="0"/>
              <a:t>▪ </a:t>
            </a:r>
            <a:r>
              <a:rPr lang="it-IT" b="1" dirty="0"/>
              <a:t>il patrimonio del debitore esecutato</a:t>
            </a:r>
            <a:r>
              <a:rPr lang="it-IT" dirty="0"/>
              <a:t>: la vendita del compendio pignorato in tempi rapidi ed a un </a:t>
            </a:r>
            <a:r>
              <a:rPr lang="it-IT" b="1" dirty="0"/>
              <a:t>prezzo non vile avvantaggia anche il debitore</a:t>
            </a:r>
            <a:r>
              <a:rPr lang="it-IT" dirty="0"/>
              <a:t>, che può giovarsi dell’effetto totale o parziale di una </a:t>
            </a:r>
            <a:r>
              <a:rPr lang="it-IT" b="1" dirty="0"/>
              <a:t>sostanziale esdebitazione </a:t>
            </a:r>
            <a:r>
              <a:rPr lang="it-IT" dirty="0"/>
              <a:t>(con eventuale rimessione del residuo allo stesso esecutato), evitando anche il maturare di interessi passivi e garantendo pertanto </a:t>
            </a:r>
            <a:r>
              <a:rPr lang="it-IT" b="1" dirty="0"/>
              <a:t>il reale rispetto dei suoi interessi patrimoniali </a:t>
            </a:r>
            <a:r>
              <a:rPr lang="it-IT" dirty="0"/>
              <a:t>(ai quali fa riferimento l’art. 1 del Protocollo Addizionale alla C.E.D.U.); </a:t>
            </a:r>
          </a:p>
          <a:p>
            <a:pPr algn="just"/>
            <a:r>
              <a:rPr lang="it-IT" dirty="0"/>
              <a:t>▪ </a:t>
            </a:r>
            <a:r>
              <a:rPr lang="it-IT" b="1" dirty="0"/>
              <a:t>la responsabilità dello Stato per la non ragionevole durata del processo esecutivo</a:t>
            </a:r>
            <a:r>
              <a:rPr lang="it-IT" dirty="0"/>
              <a:t>: i parametri fissati dalla c.d. “Legge Pinto” (Legge n. 89 del 2001) e, prima ancora, dalla C.E.D.U. (art. 6) esigono che la liquidazione avvenga </a:t>
            </a:r>
            <a:r>
              <a:rPr lang="it-IT" b="1" dirty="0"/>
              <a:t>in tempi celeri</a:t>
            </a:r>
            <a:r>
              <a:rPr lang="it-IT" dirty="0"/>
              <a:t>; </a:t>
            </a:r>
          </a:p>
          <a:p>
            <a:endParaRPr lang="it-IT" dirty="0"/>
          </a:p>
        </p:txBody>
      </p:sp>
    </p:spTree>
    <p:extLst>
      <p:ext uri="{BB962C8B-B14F-4D97-AF65-F5344CB8AC3E}">
        <p14:creationId xmlns:p14="http://schemas.microsoft.com/office/powerpoint/2010/main" val="1667824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95E0388-35BC-481A-964A-48F866EB7635}"/>
              </a:ext>
            </a:extLst>
          </p:cNvPr>
          <p:cNvSpPr>
            <a:spLocks noGrp="1"/>
          </p:cNvSpPr>
          <p:nvPr>
            <p:ph idx="1"/>
          </p:nvPr>
        </p:nvSpPr>
        <p:spPr>
          <a:xfrm>
            <a:off x="1117309" y="764704"/>
            <a:ext cx="10157354" cy="5407496"/>
          </a:xfrm>
        </p:spPr>
        <p:txBody>
          <a:bodyPr/>
          <a:lstStyle/>
          <a:p>
            <a:pPr algn="just"/>
            <a:r>
              <a:rPr lang="it-IT" b="1" dirty="0"/>
              <a:t>Andranno ricompresi nel pignoramento tutte quelle pertinenze che invece non hanno una loro autonoma rilevanza, indipendentemente dal fatto che siano identificate al catasto, come ad esempio accade per il vano forno o il piccolo deposito attrezzi insistente sulla corte del bene pignorato</a:t>
            </a:r>
          </a:p>
        </p:txBody>
      </p:sp>
    </p:spTree>
    <p:extLst>
      <p:ext uri="{BB962C8B-B14F-4D97-AF65-F5344CB8AC3E}">
        <p14:creationId xmlns:p14="http://schemas.microsoft.com/office/powerpoint/2010/main" val="107591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54880E-4866-4E20-B84D-A3FDF4108BF3}"/>
              </a:ext>
            </a:extLst>
          </p:cNvPr>
          <p:cNvSpPr>
            <a:spLocks noGrp="1"/>
          </p:cNvSpPr>
          <p:nvPr>
            <p:ph type="title"/>
          </p:nvPr>
        </p:nvSpPr>
        <p:spPr>
          <a:xfrm>
            <a:off x="405780" y="404664"/>
            <a:ext cx="11377263" cy="1800200"/>
          </a:xfrm>
        </p:spPr>
        <p:txBody>
          <a:bodyPr>
            <a:normAutofit fontScale="90000"/>
          </a:bodyPr>
          <a:lstStyle/>
          <a:p>
            <a:pPr algn="ctr"/>
            <a:r>
              <a:rPr lang="it-IT" sz="2800" b="1" dirty="0"/>
              <a:t>FORMALITA', VINCOLI E ONERI, ANCHE DI NATURA CONDOMINIALE, CHE SARANNO CANCELLATI O CHE COMUNQUE RISULTERANNO NON OPPONIBILI ALL'ACQUIRENTE</a:t>
            </a:r>
            <a:br>
              <a:rPr lang="it-IT" sz="2800" b="1" dirty="0"/>
            </a:br>
            <a:br>
              <a:rPr lang="it-IT" sz="2800" b="1" dirty="0"/>
            </a:br>
            <a:r>
              <a:rPr lang="it-IT" sz="2800" b="1" dirty="0"/>
              <a:t>CODICE CIVILE</a:t>
            </a:r>
          </a:p>
        </p:txBody>
      </p:sp>
      <p:sp>
        <p:nvSpPr>
          <p:cNvPr id="3" name="Segnaposto contenuto 2">
            <a:extLst>
              <a:ext uri="{FF2B5EF4-FFF2-40B4-BE49-F238E27FC236}">
                <a16:creationId xmlns:a16="http://schemas.microsoft.com/office/drawing/2014/main" id="{5039E04F-32A4-40C9-8948-E4A219CB562D}"/>
              </a:ext>
            </a:extLst>
          </p:cNvPr>
          <p:cNvSpPr>
            <a:spLocks noGrp="1"/>
          </p:cNvSpPr>
          <p:nvPr>
            <p:ph idx="1"/>
          </p:nvPr>
        </p:nvSpPr>
        <p:spPr>
          <a:xfrm>
            <a:off x="405780" y="2348880"/>
            <a:ext cx="11377263" cy="4176464"/>
          </a:xfrm>
        </p:spPr>
        <p:txBody>
          <a:bodyPr>
            <a:normAutofit fontScale="92500" lnSpcReduction="10000"/>
          </a:bodyPr>
          <a:lstStyle/>
          <a:p>
            <a:pPr algn="just"/>
            <a:r>
              <a:rPr lang="it-IT" b="1" dirty="0"/>
              <a:t>Art. 2812 Codice Civile</a:t>
            </a:r>
          </a:p>
          <a:p>
            <a:pPr algn="just"/>
            <a:r>
              <a:rPr lang="it-IT" b="1" dirty="0"/>
              <a:t>Le servitù di cui sia stata trascritta la costituzione </a:t>
            </a:r>
            <a:r>
              <a:rPr lang="it-IT" b="1" u="sng" dirty="0"/>
              <a:t>dopo l'iscrizione dell'ipoteca </a:t>
            </a:r>
            <a:r>
              <a:rPr lang="it-IT" b="1" dirty="0"/>
              <a:t>non sono opponibili al creditore ipotecario, il quale può far subastare la cosa come libera. </a:t>
            </a:r>
            <a:r>
              <a:rPr lang="it-IT" b="1" u="sng" dirty="0"/>
              <a:t>La stessa disposizione si applica per i diritti di usufrutto, di uso e di abitazione.</a:t>
            </a:r>
          </a:p>
          <a:p>
            <a:pPr algn="just"/>
            <a:r>
              <a:rPr lang="it-IT" b="1" dirty="0"/>
              <a:t>Tali diritti si estinguono con l'espropriazione del fondo e i titolari sono ammessi a far valere le loro ragioni sul ricavato, con preferenza rispetto alle ipoteche iscritte posteriormente alla trascrizione dei diritti medesimi.</a:t>
            </a:r>
          </a:p>
          <a:p>
            <a:pPr algn="just"/>
            <a:r>
              <a:rPr lang="it-IT" b="1" dirty="0"/>
              <a:t>Per coloro che hanno acquistato il diritto di superficie o il diritto d'enfiteusi sui beni soggetti all'ipoteca e hanno trascritto l'acquisto posteriormente all'iscrizione dell'ipoteca, si osservano le disposizioni relative ai terzi acquirenti .</a:t>
            </a:r>
          </a:p>
          <a:p>
            <a:pPr algn="just"/>
            <a:endParaRPr lang="it-IT" dirty="0"/>
          </a:p>
        </p:txBody>
      </p:sp>
    </p:spTree>
    <p:extLst>
      <p:ext uri="{BB962C8B-B14F-4D97-AF65-F5344CB8AC3E}">
        <p14:creationId xmlns:p14="http://schemas.microsoft.com/office/powerpoint/2010/main" val="396040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951245-DD99-4BC6-82DD-E68DD4846CB0}"/>
              </a:ext>
            </a:extLst>
          </p:cNvPr>
          <p:cNvSpPr>
            <a:spLocks noGrp="1"/>
          </p:cNvSpPr>
          <p:nvPr>
            <p:ph type="title"/>
          </p:nvPr>
        </p:nvSpPr>
        <p:spPr/>
        <p:txBody>
          <a:bodyPr/>
          <a:lstStyle/>
          <a:p>
            <a:pPr algn="ctr"/>
            <a:r>
              <a:rPr lang="it-IT" b="1" dirty="0"/>
              <a:t>CODICE CIVILE</a:t>
            </a:r>
            <a:endParaRPr lang="it-IT" dirty="0"/>
          </a:p>
        </p:txBody>
      </p:sp>
      <p:sp>
        <p:nvSpPr>
          <p:cNvPr id="3" name="Segnaposto contenuto 2">
            <a:extLst>
              <a:ext uri="{FF2B5EF4-FFF2-40B4-BE49-F238E27FC236}">
                <a16:creationId xmlns:a16="http://schemas.microsoft.com/office/drawing/2014/main" id="{AEA4E21C-F498-4599-AEA2-6A29495F68FB}"/>
              </a:ext>
            </a:extLst>
          </p:cNvPr>
          <p:cNvSpPr>
            <a:spLocks noGrp="1"/>
          </p:cNvSpPr>
          <p:nvPr>
            <p:ph idx="1"/>
          </p:nvPr>
        </p:nvSpPr>
        <p:spPr>
          <a:xfrm>
            <a:off x="405780" y="2060848"/>
            <a:ext cx="11305256" cy="4111352"/>
          </a:xfrm>
        </p:spPr>
        <p:txBody>
          <a:bodyPr>
            <a:normAutofit fontScale="85000" lnSpcReduction="20000"/>
          </a:bodyPr>
          <a:lstStyle/>
          <a:p>
            <a:pPr algn="just"/>
            <a:r>
              <a:rPr lang="it-IT" b="1" dirty="0"/>
              <a:t>Art. 2913. Inefficacia delle alienazioni del bene pignorato. </a:t>
            </a:r>
          </a:p>
          <a:p>
            <a:pPr algn="just"/>
            <a:r>
              <a:rPr lang="it-IT" b="1" dirty="0"/>
              <a:t>Non hanno effetto in pregiudizio del creditore pignorante e dei creditori che intervengono nell'esecuzione gli atti di alienazione dei beni sottoposti a pignoramento, salvi gli effetti del possesso di buona fede per i mobili non iscritti in pubblici registri.</a:t>
            </a:r>
          </a:p>
          <a:p>
            <a:pPr algn="just"/>
            <a:r>
              <a:rPr lang="it-IT" b="1" dirty="0"/>
              <a:t> </a:t>
            </a:r>
          </a:p>
          <a:p>
            <a:pPr algn="just"/>
            <a:r>
              <a:rPr lang="it-IT" b="1" dirty="0"/>
              <a:t>Art. 2914. Alienazioni anteriori al pignoramento. </a:t>
            </a:r>
          </a:p>
          <a:p>
            <a:pPr algn="just"/>
            <a:r>
              <a:rPr lang="it-IT" b="1" dirty="0"/>
              <a:t>Non hanno effetto in pregiudizio del creditore pignorante e dei creditori che intervengono nell'esecuzione, sebbene anteriori al pignoramento: </a:t>
            </a:r>
          </a:p>
          <a:p>
            <a:pPr algn="just"/>
            <a:r>
              <a:rPr lang="it-IT" b="1" dirty="0"/>
              <a:t>1) le alienazioni di beni immobili o di beni mobili iscritti in pubblici registri, che siano state trascritte successivamente al pignoramento….OMISSIS….</a:t>
            </a:r>
          </a:p>
          <a:p>
            <a:pPr algn="just"/>
            <a:r>
              <a:rPr lang="it-IT" b="1" dirty="0"/>
              <a:t> </a:t>
            </a:r>
          </a:p>
          <a:p>
            <a:endParaRPr lang="it-IT" dirty="0"/>
          </a:p>
        </p:txBody>
      </p:sp>
    </p:spTree>
    <p:extLst>
      <p:ext uri="{BB962C8B-B14F-4D97-AF65-F5344CB8AC3E}">
        <p14:creationId xmlns:p14="http://schemas.microsoft.com/office/powerpoint/2010/main" val="227124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33772" y="332656"/>
            <a:ext cx="11521280" cy="6336704"/>
          </a:xfrm>
        </p:spPr>
        <p:txBody>
          <a:bodyPr>
            <a:noAutofit/>
          </a:bodyPr>
          <a:lstStyle/>
          <a:p>
            <a:pPr marL="0" indent="0" algn="just">
              <a:buNone/>
            </a:pPr>
            <a:r>
              <a:rPr lang="it-IT" sz="2000" b="1" dirty="0"/>
              <a:t>Art. 2915. Atti che limitano la disponibilità dei beni pignorati. </a:t>
            </a:r>
          </a:p>
          <a:p>
            <a:pPr marL="0" indent="0" algn="just">
              <a:buNone/>
            </a:pPr>
            <a:r>
              <a:rPr lang="it-IT" sz="2000" b="1" dirty="0"/>
              <a:t>Non hanno effetto in pregiudizio del creditore pignorante e dei creditori che intervengono nell'esecuzione </a:t>
            </a:r>
            <a:r>
              <a:rPr lang="it-IT" sz="2000" b="1" u="sng" dirty="0"/>
              <a:t>gli atti che importano vincoli di indisponibilità</a:t>
            </a:r>
            <a:r>
              <a:rPr lang="it-IT" sz="2000" b="1" dirty="0"/>
              <a:t>, se non sono stati trascritti prima del pignoramento, quando hanno per oggetto beni immobili o beni mobili iscritti in pubblici registri…OMISSIS… </a:t>
            </a:r>
          </a:p>
          <a:p>
            <a:pPr marL="0" indent="0" algn="just">
              <a:buNone/>
            </a:pPr>
            <a:r>
              <a:rPr lang="it-IT" sz="2000" b="1" dirty="0"/>
              <a:t>Non hanno del pari effetto in pregiudizio del creditore pignorante e dei creditori che intervengono nell'esecuzione </a:t>
            </a:r>
            <a:r>
              <a:rPr lang="it-IT" sz="2000" b="1" u="sng" dirty="0"/>
              <a:t>gli atti e le domande</a:t>
            </a:r>
            <a:r>
              <a:rPr lang="it-IT" sz="2000" b="1" dirty="0"/>
              <a:t> per la cui efficacia rispetto ai terzi acquirenti la legge richiede la trascrizione, se sono trascritti successivamente al pignoramento.</a:t>
            </a:r>
          </a:p>
          <a:p>
            <a:pPr marL="0" indent="0" algn="just">
              <a:buNone/>
            </a:pPr>
            <a:r>
              <a:rPr lang="it-IT" sz="2000" b="1" dirty="0"/>
              <a:t>Art. 2916. Ipoteche e privilegi. </a:t>
            </a:r>
          </a:p>
          <a:p>
            <a:pPr marL="0" indent="0" algn="just">
              <a:buNone/>
            </a:pPr>
            <a:r>
              <a:rPr lang="it-IT" sz="2000" b="1" dirty="0"/>
              <a:t>Nella distribuzione della somma ricavata dall'esecuzione </a:t>
            </a:r>
            <a:r>
              <a:rPr lang="it-IT" sz="2000" b="1" u="sng" dirty="0"/>
              <a:t>non</a:t>
            </a:r>
            <a:r>
              <a:rPr lang="it-IT" sz="2000" b="1" dirty="0"/>
              <a:t> si tiene conto: </a:t>
            </a:r>
          </a:p>
          <a:p>
            <a:pPr marL="0" indent="0" algn="just">
              <a:buNone/>
            </a:pPr>
            <a:r>
              <a:rPr lang="it-IT" sz="2000" b="1" dirty="0"/>
              <a:t>1) delle ipoteche, anche se giudiziali, iscritte dopo il pignoramento; </a:t>
            </a:r>
          </a:p>
          <a:p>
            <a:pPr marL="0" indent="0" algn="just">
              <a:buNone/>
            </a:pPr>
            <a:r>
              <a:rPr lang="it-IT" sz="2000" b="1" dirty="0"/>
              <a:t>2) dei privilegi per la cui efficacia è necessaria l'iscrizione, se questa ha luogo dopo il pignoramento; </a:t>
            </a:r>
          </a:p>
          <a:p>
            <a:pPr marL="0" indent="0" algn="just">
              <a:buNone/>
            </a:pPr>
            <a:r>
              <a:rPr lang="it-IT" sz="2000" b="1" dirty="0"/>
              <a:t>3) dei privilegi per crediti sorti dopo il pignoramento.</a:t>
            </a:r>
          </a:p>
          <a:p>
            <a:pPr algn="just"/>
            <a:endParaRPr lang="en-GB" sz="2000" b="1" dirty="0"/>
          </a:p>
        </p:txBody>
      </p:sp>
    </p:spTree>
    <p:extLst>
      <p:ext uri="{BB962C8B-B14F-4D97-AF65-F5344CB8AC3E}">
        <p14:creationId xmlns:p14="http://schemas.microsoft.com/office/powerpoint/2010/main" val="4731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35345" y="2703443"/>
            <a:ext cx="10949442" cy="3821901"/>
          </a:xfrm>
        </p:spPr>
        <p:txBody>
          <a:bodyPr>
            <a:normAutofit/>
          </a:bodyPr>
          <a:lstStyle/>
          <a:p>
            <a:pPr marL="0" indent="0" algn="ctr">
              <a:lnSpc>
                <a:spcPct val="100000"/>
              </a:lnSpc>
              <a:spcBef>
                <a:spcPts val="0"/>
              </a:spcBef>
              <a:buNone/>
            </a:pPr>
            <a:r>
              <a:rPr lang="it-IT" sz="2800" b="1" dirty="0"/>
              <a:t>CODICE DI PROCEDURA CIVILE</a:t>
            </a:r>
            <a:br>
              <a:rPr lang="it-IT" sz="2000" dirty="0"/>
            </a:br>
            <a:endParaRPr lang="it-IT" sz="2000" dirty="0"/>
          </a:p>
          <a:p>
            <a:pPr marL="0" indent="0" algn="just">
              <a:lnSpc>
                <a:spcPct val="100000"/>
              </a:lnSpc>
              <a:spcBef>
                <a:spcPts val="0"/>
              </a:spcBef>
              <a:buNone/>
            </a:pPr>
            <a:r>
              <a:rPr lang="it-IT" sz="2000" b="1" dirty="0"/>
              <a:t>Art. 586. Trasferimento del bene espropriato. </a:t>
            </a:r>
          </a:p>
          <a:p>
            <a:pPr marL="0" indent="0" algn="just">
              <a:lnSpc>
                <a:spcPct val="100000"/>
              </a:lnSpc>
              <a:spcBef>
                <a:spcPts val="0"/>
              </a:spcBef>
              <a:buNone/>
            </a:pPr>
            <a:endParaRPr lang="it-IT" sz="2000" b="1" dirty="0"/>
          </a:p>
          <a:p>
            <a:pPr marL="0" indent="0" algn="just">
              <a:lnSpc>
                <a:spcPct val="100000"/>
              </a:lnSpc>
              <a:spcBef>
                <a:spcPts val="0"/>
              </a:spcBef>
              <a:buNone/>
            </a:pPr>
            <a:r>
              <a:rPr lang="it-IT" sz="2000" b="1" dirty="0"/>
              <a:t>Avvenuto il versamento del prezzo, il giudice dell' esecuzione può …OMISSIS… pronunciare decreto col quale trasferisce all' aggiudicatario il bene espropriato, ripetendo la descrizione contenuta nell'ordinanza che dispone la vendita </a:t>
            </a:r>
            <a:r>
              <a:rPr lang="it-IT" sz="2000" b="1" u="sng" dirty="0"/>
              <a:t>e ordinando che si cancellino le trascrizioni dei pignoramenti e le iscrizioni ipotecarie…OMISSIS…</a:t>
            </a:r>
          </a:p>
          <a:p>
            <a:pPr marL="0" indent="0" algn="just">
              <a:lnSpc>
                <a:spcPct val="100000"/>
              </a:lnSpc>
              <a:spcBef>
                <a:spcPts val="0"/>
              </a:spcBef>
              <a:buNone/>
            </a:pPr>
            <a:r>
              <a:rPr lang="it-IT" sz="2000" b="1" u="sng" dirty="0"/>
              <a:t>Il giudice con il decreto ordina anche la cancellazione delle trascrizioni dei pignoramenti e delle iscrizioni ipotecarie successive alla trascrizione del pignoramento…OMISSIS..</a:t>
            </a:r>
            <a:endParaRPr lang="it-IT" sz="2000" b="1" dirty="0"/>
          </a:p>
        </p:txBody>
      </p:sp>
      <p:sp>
        <p:nvSpPr>
          <p:cNvPr id="4" name="Segnaposto contenuto 2"/>
          <p:cNvSpPr txBox="1">
            <a:spLocks/>
          </p:cNvSpPr>
          <p:nvPr/>
        </p:nvSpPr>
        <p:spPr>
          <a:xfrm>
            <a:off x="333772" y="484438"/>
            <a:ext cx="11550996" cy="6256929"/>
          </a:xfrm>
          <a:prstGeom prst="rect">
            <a:avLst/>
          </a:prstGeom>
        </p:spPr>
        <p:txBody>
          <a:bodyPr vert="horz" lIns="121899" tIns="60949" rIns="121899" bIns="60949" rtlCol="0">
            <a:no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pPr marL="0" indent="0" algn="just">
              <a:lnSpc>
                <a:spcPct val="100000"/>
              </a:lnSpc>
              <a:spcBef>
                <a:spcPts val="0"/>
              </a:spcBef>
              <a:buFont typeface="Arial" pitchFamily="34" charset="0"/>
              <a:buNone/>
            </a:pPr>
            <a:r>
              <a:rPr lang="it-IT" sz="2000" b="1" dirty="0"/>
              <a:t>Art. 2919. Effetto traslativo della vendita forzata. </a:t>
            </a:r>
          </a:p>
          <a:p>
            <a:pPr marL="0" indent="0" algn="just">
              <a:lnSpc>
                <a:spcPct val="100000"/>
              </a:lnSpc>
              <a:spcBef>
                <a:spcPts val="0"/>
              </a:spcBef>
              <a:buFont typeface="Arial" pitchFamily="34" charset="0"/>
              <a:buNone/>
            </a:pPr>
            <a:endParaRPr lang="it-IT" sz="2000" b="1" dirty="0"/>
          </a:p>
          <a:p>
            <a:pPr marL="0" indent="0" algn="just">
              <a:lnSpc>
                <a:spcPct val="100000"/>
              </a:lnSpc>
              <a:spcBef>
                <a:spcPts val="0"/>
              </a:spcBef>
              <a:buFont typeface="Arial" pitchFamily="34" charset="0"/>
              <a:buNone/>
            </a:pPr>
            <a:r>
              <a:rPr lang="it-IT" sz="2000" b="1" dirty="0"/>
              <a:t>La vendita forzata trasferisce all'acquirente i diritti che sulla cosa spettavano a colui che ha subito l'espropriazione, salvi gli effetti del possesso di buona fede. </a:t>
            </a:r>
          </a:p>
          <a:p>
            <a:pPr marL="0" indent="0" algn="just">
              <a:lnSpc>
                <a:spcPct val="100000"/>
              </a:lnSpc>
              <a:spcBef>
                <a:spcPts val="0"/>
              </a:spcBef>
              <a:buFont typeface="Arial" pitchFamily="34" charset="0"/>
              <a:buNone/>
            </a:pPr>
            <a:r>
              <a:rPr lang="it-IT" sz="2000" b="1" u="sng" dirty="0"/>
              <a:t>Non sono però opponibili all'acquirente diritti acquistati da terzi sulla cosa, se i diritti stessi non hanno effetto in pregiudizio del creditore pignorante e dei creditori intervenuti nell'esecuzione.</a:t>
            </a:r>
          </a:p>
          <a:p>
            <a:pPr marL="0" indent="0" algn="just">
              <a:lnSpc>
                <a:spcPct val="100000"/>
              </a:lnSpc>
              <a:spcBef>
                <a:spcPts val="0"/>
              </a:spcBef>
              <a:buFont typeface="Arial" pitchFamily="34" charset="0"/>
              <a:buNone/>
            </a:pPr>
            <a:endParaRPr lang="it-IT" sz="2000" b="1" dirty="0"/>
          </a:p>
          <a:p>
            <a:pPr marL="0" indent="0" algn="just">
              <a:lnSpc>
                <a:spcPct val="100000"/>
              </a:lnSpc>
              <a:spcBef>
                <a:spcPts val="0"/>
              </a:spcBef>
              <a:buFont typeface="Arial" pitchFamily="34" charset="0"/>
              <a:buNone/>
            </a:pPr>
            <a:endParaRPr lang="it-IT" sz="2000" b="1" dirty="0"/>
          </a:p>
          <a:p>
            <a:pPr algn="just">
              <a:lnSpc>
                <a:spcPct val="100000"/>
              </a:lnSpc>
              <a:spcBef>
                <a:spcPts val="0"/>
              </a:spcBef>
            </a:pPr>
            <a:endParaRPr lang="en-GB" sz="2000" b="1" dirty="0"/>
          </a:p>
        </p:txBody>
      </p:sp>
    </p:spTree>
    <p:extLst>
      <p:ext uri="{BB962C8B-B14F-4D97-AF65-F5344CB8AC3E}">
        <p14:creationId xmlns:p14="http://schemas.microsoft.com/office/powerpoint/2010/main" val="318140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3F8659C-A4D1-4FB3-93A4-519E54D0387E}"/>
              </a:ext>
            </a:extLst>
          </p:cNvPr>
          <p:cNvSpPr>
            <a:spLocks noGrp="1"/>
          </p:cNvSpPr>
          <p:nvPr>
            <p:ph idx="1"/>
          </p:nvPr>
        </p:nvSpPr>
        <p:spPr>
          <a:xfrm>
            <a:off x="477788" y="1340768"/>
            <a:ext cx="11017224" cy="4974456"/>
          </a:xfrm>
        </p:spPr>
        <p:txBody>
          <a:bodyPr/>
          <a:lstStyle/>
          <a:p>
            <a:pPr algn="just"/>
            <a:r>
              <a:rPr lang="it-IT" b="1" dirty="0"/>
              <a:t>Con la riforma del 2005, dunque, l’ordine di cancellazioni contenuto nel decreto di trasferimento viene esteso alle trascrizioni dei pignoramenti e delle iscrizioni ipotecarie successive alla trascrizione del pignoramento.</a:t>
            </a:r>
          </a:p>
          <a:p>
            <a:pPr algn="just"/>
            <a:r>
              <a:rPr lang="it-IT" b="1" dirty="0"/>
              <a:t>La </a:t>
            </a:r>
            <a:r>
              <a:rPr lang="it-IT" b="1" dirty="0" err="1"/>
              <a:t>razio</a:t>
            </a:r>
            <a:r>
              <a:rPr lang="it-IT" b="1" dirty="0"/>
              <a:t> della riforma è sempre quella di garantire il terzo acquirente e la tranquilla e rapida circolazione dei beni oggetto di procedure concorsuali.</a:t>
            </a:r>
          </a:p>
          <a:p>
            <a:pPr algn="just"/>
            <a:r>
              <a:rPr lang="it-IT" b="1" dirty="0"/>
              <a:t>Restano fuori, tuttavia, le trascrizioni successive al pignoramento e, in particolare, le domande giudiziali per le quali si ritiene che il giudice dell’esecuzione non abbia competenza a disporre.</a:t>
            </a:r>
          </a:p>
          <a:p>
            <a:pPr marL="0" indent="0">
              <a:buNone/>
            </a:pPr>
            <a:endParaRPr lang="it-IT" dirty="0"/>
          </a:p>
        </p:txBody>
      </p:sp>
    </p:spTree>
    <p:extLst>
      <p:ext uri="{BB962C8B-B14F-4D97-AF65-F5344CB8AC3E}">
        <p14:creationId xmlns:p14="http://schemas.microsoft.com/office/powerpoint/2010/main" val="274028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79B9A19-DD2C-42B1-BF58-1A22200FB3D4}"/>
              </a:ext>
            </a:extLst>
          </p:cNvPr>
          <p:cNvSpPr>
            <a:spLocks noGrp="1"/>
          </p:cNvSpPr>
          <p:nvPr>
            <p:ph idx="1"/>
          </p:nvPr>
        </p:nvSpPr>
        <p:spPr>
          <a:xfrm>
            <a:off x="405780" y="548680"/>
            <a:ext cx="11377264" cy="6120680"/>
          </a:xfrm>
        </p:spPr>
        <p:txBody>
          <a:bodyPr>
            <a:normAutofit lnSpcReduction="10000"/>
          </a:bodyPr>
          <a:lstStyle/>
          <a:p>
            <a:pPr algn="just"/>
            <a:r>
              <a:rPr lang="it-IT" b="1" dirty="0"/>
              <a:t>Ciononostante detta norma è stata interpretata estensivamente ed applicata alle seguenti ipotesi:</a:t>
            </a:r>
          </a:p>
          <a:p>
            <a:pPr algn="just"/>
            <a:r>
              <a:rPr lang="it-IT" b="1" dirty="0"/>
              <a:t>a) cancellazione della trascrizione del sequestro a margine della quale sia stata annotata ex art. 156 disp. </a:t>
            </a:r>
            <a:r>
              <a:rPr lang="it-IT" b="1" dirty="0" err="1"/>
              <a:t>att</a:t>
            </a:r>
            <a:r>
              <a:rPr lang="it-IT" b="1" dirty="0"/>
              <a:t>. cpc la sentenza di condanna con conseguente conversione in pignoramento ai sensi dell’articolo 686 cpc;</a:t>
            </a:r>
          </a:p>
          <a:p>
            <a:pPr algn="just"/>
            <a:r>
              <a:rPr lang="it-IT" b="1" dirty="0"/>
              <a:t>b) ordine di cancellazione della trascrizione degli atti costitutivi dei diritti di servitù, usufrutto, uso o abitazione nel caso disciplinato dall'art. 2812  in quanto i titolari di detti diritti troveranno la loro tutela all’interno della procedura esecutiva;</a:t>
            </a:r>
          </a:p>
          <a:p>
            <a:pPr algn="just"/>
            <a:r>
              <a:rPr lang="it-IT" b="1" dirty="0"/>
              <a:t>c) cancellazione della domanda giudiziale in caso di revoca degli  atti soggetti a trascrizione che siano stati compiuti in pregiudizio dei creditori ex art. 2901 cc. Questo quando il creditore che si sia visto accogliere con sentenza definitiva la propria domanda ex art. 2901 cc abbia iniziato il processo esecutivo nella forma dell'espropriazione contro il terzo proprietario (art. 602 cpc), e si sia giunti alla pronuncia del decreto di trasferimento. </a:t>
            </a:r>
          </a:p>
        </p:txBody>
      </p:sp>
    </p:spTree>
    <p:extLst>
      <p:ext uri="{BB962C8B-B14F-4D97-AF65-F5344CB8AC3E}">
        <p14:creationId xmlns:p14="http://schemas.microsoft.com/office/powerpoint/2010/main" val="314314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39C04AD-CFDA-4643-838A-0D449F397A56}"/>
              </a:ext>
            </a:extLst>
          </p:cNvPr>
          <p:cNvSpPr>
            <a:spLocks noGrp="1"/>
          </p:cNvSpPr>
          <p:nvPr>
            <p:ph idx="1"/>
          </p:nvPr>
        </p:nvSpPr>
        <p:spPr>
          <a:xfrm>
            <a:off x="333772" y="836712"/>
            <a:ext cx="11377264" cy="5335488"/>
          </a:xfrm>
        </p:spPr>
        <p:txBody>
          <a:bodyPr>
            <a:normAutofit fontScale="92500" lnSpcReduction="20000"/>
          </a:bodyPr>
          <a:lstStyle/>
          <a:p>
            <a:pPr algn="just"/>
            <a:r>
              <a:rPr lang="it-IT" b="1" dirty="0"/>
              <a:t>Ciò anche alla luce dell’articolo 108 della Legge Fallimentare, oggi art. 71 Codice della crisi di impresa e dell'insolvenza, che prevede che:</a:t>
            </a:r>
          </a:p>
          <a:p>
            <a:pPr algn="just"/>
            <a:r>
              <a:rPr lang="it-IT" b="1" dirty="0"/>
              <a:t>Art. 71 Esecuzione del piano</a:t>
            </a:r>
          </a:p>
          <a:p>
            <a:pPr algn="just"/>
            <a:r>
              <a:rPr lang="it-IT" b="1" dirty="0"/>
              <a:t>1. Il debitore è tenuto a compiere ogni atto necessario a dare esecuzione al piano omologato. L’OCC vigila sull’esatto adempimento del piano, risolve le eventuali difficoltà e le sottopone al giudice, se necessario. Alle vendite e alle cessioni, se previste dal piano, provvede il debitore tramite procedure competitive, anche avvalendosi di soggetti specializzati, sotto il controllo e con la collaborazione dei OCC, sulla base di stime condivise con il predetto organismo, assicurando, con adeguate forme di pubblicità, la massima informazione e partecipazione degli interessati. Ogni sei mesi, l’OCC riferisce al giudice per iscritto sullo stato dell’esecuzione.</a:t>
            </a:r>
          </a:p>
          <a:p>
            <a:pPr algn="just"/>
            <a:r>
              <a:rPr lang="it-IT" b="1" dirty="0"/>
              <a:t>2. </a:t>
            </a:r>
            <a:r>
              <a:rPr lang="it-IT" b="1" u="sng" dirty="0"/>
              <a:t>Il giudice</a:t>
            </a:r>
            <a:r>
              <a:rPr lang="it-IT" b="1" dirty="0"/>
              <a:t>, sentito l’OCC e verificata la conformità del fatto dispositivo al piano, autorizza lo svincolo delle somme </a:t>
            </a:r>
            <a:r>
              <a:rPr lang="it-IT" b="1" u="sng" dirty="0"/>
              <a:t>e ordina la cancellazione delle iscrizioni relative ai diritti di prelazione, della trascrizione dei pignoramenti, dei sequestri conservativi nonché di ogni altro vincolo, ivi compresa la trascrizione della sentenza effettuata ai sensi dell’articolo 70, comma 7.</a:t>
            </a:r>
          </a:p>
        </p:txBody>
      </p:sp>
    </p:spTree>
    <p:extLst>
      <p:ext uri="{BB962C8B-B14F-4D97-AF65-F5344CB8AC3E}">
        <p14:creationId xmlns:p14="http://schemas.microsoft.com/office/powerpoint/2010/main" val="180428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81844" y="260648"/>
            <a:ext cx="10157354" cy="2139652"/>
          </a:xfrm>
        </p:spPr>
        <p:txBody>
          <a:bodyPr>
            <a:noAutofit/>
          </a:bodyPr>
          <a:lstStyle/>
          <a:p>
            <a:pPr algn="ctr"/>
            <a:r>
              <a:rPr lang="it-IT" sz="3200" b="1" dirty="0"/>
              <a:t>FORMALITA', VINCOLI O ONERI, ANCHE DI NATURA CONDOMINIALE, GRAVANTI SUL BENE, CHE RESTERANNO A CARICO DELL'ACQUIRENTE E/O SARANNO A LUI OPPONIBILI</a:t>
            </a:r>
            <a:br>
              <a:rPr lang="it-IT" sz="3200" dirty="0"/>
            </a:br>
            <a:endParaRPr lang="it-IT" sz="3200" dirty="0"/>
          </a:p>
        </p:txBody>
      </p:sp>
      <p:sp>
        <p:nvSpPr>
          <p:cNvPr id="3" name="Segnaposto contenuto 2"/>
          <p:cNvSpPr>
            <a:spLocks noGrp="1"/>
          </p:cNvSpPr>
          <p:nvPr>
            <p:ph idx="1"/>
          </p:nvPr>
        </p:nvSpPr>
        <p:spPr>
          <a:xfrm>
            <a:off x="333772" y="2204864"/>
            <a:ext cx="11521280" cy="4248472"/>
          </a:xfrm>
        </p:spPr>
        <p:txBody>
          <a:bodyPr>
            <a:noAutofit/>
          </a:bodyPr>
          <a:lstStyle/>
          <a:p>
            <a:pPr marL="0" indent="0" algn="ctr">
              <a:buNone/>
            </a:pPr>
            <a:r>
              <a:rPr lang="it-IT" sz="2800" b="1" dirty="0"/>
              <a:t>CODICE CIVILE</a:t>
            </a:r>
          </a:p>
          <a:p>
            <a:pPr marL="0" indent="0" algn="just">
              <a:buNone/>
            </a:pPr>
            <a:r>
              <a:rPr lang="it-IT" sz="2000" b="1" dirty="0"/>
              <a:t>Art. 2923. Locazioni. </a:t>
            </a:r>
          </a:p>
          <a:p>
            <a:pPr marL="0" indent="0" algn="just">
              <a:buNone/>
            </a:pPr>
            <a:r>
              <a:rPr lang="it-IT" sz="2000" b="1" u="sng" dirty="0"/>
              <a:t>Le locazioni consentite da chi ha subito l'espropriazione sono opponibili all'acquirente se hanno data certa anteriore al pignoramento…OMISSIS…</a:t>
            </a:r>
            <a:endParaRPr lang="it-IT" sz="2000" b="1" dirty="0"/>
          </a:p>
          <a:p>
            <a:pPr marL="0" indent="0" algn="just">
              <a:buNone/>
            </a:pPr>
            <a:r>
              <a:rPr lang="it-IT" sz="2000" b="1" dirty="0"/>
              <a:t>Le locazioni immobiliari eccedenti i nove anni che non sono state trascritte anteriormente al pignoramento non sono opponibili all'acquirente, se non nei limiti di un novennio dall'inizio della locazione. </a:t>
            </a:r>
          </a:p>
          <a:p>
            <a:pPr marL="0" indent="0" algn="just">
              <a:buNone/>
            </a:pPr>
            <a:r>
              <a:rPr lang="it-IT" sz="2000" b="1" dirty="0"/>
              <a:t>In ogni caso l'acquirente non è tenuto a rispettare la locazione qualora il prezzo convenuto sia inferiore di un terzo al giusto prezzo o a quello risultante da precedenti locazioni. </a:t>
            </a:r>
          </a:p>
        </p:txBody>
      </p:sp>
    </p:spTree>
    <p:extLst>
      <p:ext uri="{BB962C8B-B14F-4D97-AF65-F5344CB8AC3E}">
        <p14:creationId xmlns:p14="http://schemas.microsoft.com/office/powerpoint/2010/main" val="33201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33772" y="692696"/>
            <a:ext cx="11521280" cy="5760640"/>
          </a:xfrm>
        </p:spPr>
        <p:txBody>
          <a:bodyPr>
            <a:noAutofit/>
          </a:bodyPr>
          <a:lstStyle/>
          <a:p>
            <a:pPr marL="0" indent="0" algn="just">
              <a:buNone/>
            </a:pPr>
            <a:r>
              <a:rPr lang="it-IT" sz="2000" b="1" dirty="0"/>
              <a:t>Se la locazione non ha data certa, ma la detenzione del conduttore è anteriore al pignoramento della cosa locata, l'acquirente non è tenuto a rispettare la locazione che per la durata corrispondente a quella stabilita per le locazioni a tempo indeterminato (NDR massimo un anno). </a:t>
            </a:r>
          </a:p>
          <a:p>
            <a:pPr marL="0" indent="0" algn="just">
              <a:buNone/>
            </a:pPr>
            <a:r>
              <a:rPr lang="it-IT" sz="2000" b="1" dirty="0"/>
              <a:t>Se nel contratto di locazione è convenuto che esso possa risolversi in caso di alienazione, l'acquirente può intimare licenza al conduttore secondo le disposizioni dell'art. 1603.</a:t>
            </a:r>
          </a:p>
          <a:p>
            <a:pPr marL="0" indent="0" algn="just">
              <a:buNone/>
            </a:pPr>
            <a:endParaRPr lang="it-IT" sz="2000" b="1" dirty="0"/>
          </a:p>
          <a:p>
            <a:pPr marL="0" indent="0" algn="just">
              <a:buNone/>
            </a:pPr>
            <a:r>
              <a:rPr lang="it-IT" sz="2000" b="1" dirty="0"/>
              <a:t>Art. 999. (Locazioni concluse dall'usufruttuario). </a:t>
            </a:r>
          </a:p>
          <a:p>
            <a:pPr marL="0" indent="0" algn="just">
              <a:buNone/>
            </a:pPr>
            <a:r>
              <a:rPr lang="it-IT" sz="2000" b="1" dirty="0"/>
              <a:t>Le locazioni concluse dall'usufruttuario, in corso al tempo della cessazione dell'usufrutto, purché constino da atto pubblico o da scrittura privata di data certa anteriore, continuano per la durata stabilita, ma non oltre il quinquennio dalla cessazione dell'usufrutto. Se la cessazione dell'usufrutto avviene per la scadenza del termine stabilito, le locazioni non durano in ogni caso se non per l'anno, e, trattandosi di fondi rustici dei quali il principale raccolto è biennale o triennale, se non per il biennio o triennio che si trova in corso al tempo in cui cessa l'usufrutto.</a:t>
            </a:r>
          </a:p>
          <a:p>
            <a:pPr algn="just"/>
            <a:endParaRPr lang="it-IT" sz="2000" b="1" dirty="0"/>
          </a:p>
        </p:txBody>
      </p:sp>
    </p:spTree>
    <p:extLst>
      <p:ext uri="{BB962C8B-B14F-4D97-AF65-F5344CB8AC3E}">
        <p14:creationId xmlns:p14="http://schemas.microsoft.com/office/powerpoint/2010/main" val="297005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53784FA-73EC-45AE-A76A-C1EDBC71D3FF}"/>
              </a:ext>
            </a:extLst>
          </p:cNvPr>
          <p:cNvSpPr>
            <a:spLocks noGrp="1"/>
          </p:cNvSpPr>
          <p:nvPr>
            <p:ph idx="1"/>
          </p:nvPr>
        </p:nvSpPr>
        <p:spPr>
          <a:xfrm>
            <a:off x="405780" y="404664"/>
            <a:ext cx="11305255" cy="6453336"/>
          </a:xfrm>
        </p:spPr>
        <p:txBody>
          <a:bodyPr>
            <a:normAutofit fontScale="92500" lnSpcReduction="20000"/>
          </a:bodyPr>
          <a:lstStyle/>
          <a:p>
            <a:pPr algn="just"/>
            <a:r>
              <a:rPr lang="it-IT" dirty="0"/>
              <a:t>▪ </a:t>
            </a:r>
            <a:r>
              <a:rPr lang="it-IT" b="1" dirty="0"/>
              <a:t>l’economia interna e i suoi fondamenti economico-giuridici</a:t>
            </a:r>
            <a:r>
              <a:rPr lang="it-IT" dirty="0"/>
              <a:t>: è notorio che la parte preponderante dei mutui e delle linee di credito concessi ai privati o alle imprese sono </a:t>
            </a:r>
            <a:r>
              <a:rPr lang="it-IT" b="1" dirty="0"/>
              <a:t>garantite da ipoteca su immobili </a:t>
            </a:r>
            <a:r>
              <a:rPr lang="it-IT" dirty="0"/>
              <a:t>o cespiti aziendali. La </a:t>
            </a:r>
            <a:r>
              <a:rPr lang="it-IT" b="1" dirty="0"/>
              <a:t>vendita forzata </a:t>
            </a:r>
            <a:r>
              <a:rPr lang="it-IT" dirty="0"/>
              <a:t>in caso di inadempimento si connota dunque come </a:t>
            </a:r>
            <a:r>
              <a:rPr lang="it-IT" b="1" dirty="0"/>
              <a:t>ingranaggio essenziale </a:t>
            </a:r>
            <a:r>
              <a:rPr lang="it-IT" dirty="0"/>
              <a:t>del meccanismo economico, perché le previsioni di concreta soddisfazione del creditore incidono in maniera determinante sull’erogazione dei finanziamenti e sui loro costi: l’inefficienza delle procedure si traduce infatti in un accesso al </a:t>
            </a:r>
            <a:r>
              <a:rPr lang="it-IT" b="1" dirty="0"/>
              <a:t>credito più problematico e più oneroso</a:t>
            </a:r>
            <a:r>
              <a:rPr lang="it-IT" dirty="0"/>
              <a:t>, con grave </a:t>
            </a:r>
            <a:r>
              <a:rPr lang="it-IT" b="1" dirty="0"/>
              <a:t>nocumento </a:t>
            </a:r>
            <a:r>
              <a:rPr lang="it-IT" dirty="0"/>
              <a:t>del sistema economico del territorio; </a:t>
            </a:r>
          </a:p>
          <a:p>
            <a:pPr algn="just"/>
            <a:r>
              <a:rPr lang="it-IT" dirty="0"/>
              <a:t>▪ </a:t>
            </a:r>
            <a:r>
              <a:rPr lang="it-IT" b="1" dirty="0"/>
              <a:t>l’economia nazionale e la sua affidabilità nel panorama internazionale</a:t>
            </a:r>
            <a:r>
              <a:rPr lang="it-IT" dirty="0"/>
              <a:t>: un </a:t>
            </a:r>
            <a:r>
              <a:rPr lang="it-IT" b="1" dirty="0"/>
              <a:t>processo esecutivo efficiente </a:t>
            </a:r>
            <a:r>
              <a:rPr lang="it-IT" dirty="0"/>
              <a:t>è un indicatore basilare di </a:t>
            </a:r>
            <a:r>
              <a:rPr lang="it-IT" b="1" dirty="0"/>
              <a:t>affidabilità del sistema economico </a:t>
            </a:r>
            <a:r>
              <a:rPr lang="it-IT" dirty="0"/>
              <a:t>nazionale e può </a:t>
            </a:r>
            <a:r>
              <a:rPr lang="it-IT" b="1" dirty="0"/>
              <a:t>incoraggiare investimenti esteri</a:t>
            </a:r>
            <a:r>
              <a:rPr lang="it-IT" dirty="0"/>
              <a:t>, altrimenti dissuasi dalle complicazioni sistemiche di recupero degli insoluti; attualmente il rapporto della Banca Mondiale </a:t>
            </a:r>
            <a:r>
              <a:rPr lang="it-IT" i="1" dirty="0" err="1"/>
              <a:t>Doing</a:t>
            </a:r>
            <a:r>
              <a:rPr lang="it-IT" i="1" dirty="0"/>
              <a:t> Business - </a:t>
            </a:r>
            <a:r>
              <a:rPr lang="it-IT" i="1" dirty="0" err="1"/>
              <a:t>Enforcing</a:t>
            </a:r>
            <a:r>
              <a:rPr lang="it-IT" i="1" dirty="0"/>
              <a:t> </a:t>
            </a:r>
            <a:r>
              <a:rPr lang="it-IT" i="1" dirty="0" err="1"/>
              <a:t>Contracts</a:t>
            </a:r>
            <a:r>
              <a:rPr lang="it-IT" i="1" dirty="0"/>
              <a:t> 2016 </a:t>
            </a:r>
            <a:r>
              <a:rPr lang="it-IT" dirty="0"/>
              <a:t>(www.doingbusiness.org/data /</a:t>
            </a:r>
            <a:r>
              <a:rPr lang="it-IT" dirty="0" err="1"/>
              <a:t>exploretopics</a:t>
            </a:r>
            <a:r>
              <a:rPr lang="it-IT" dirty="0"/>
              <a:t>/</a:t>
            </a:r>
            <a:r>
              <a:rPr lang="it-IT" dirty="0" err="1"/>
              <a:t>enforcing-contracts</a:t>
            </a:r>
            <a:r>
              <a:rPr lang="it-IT" i="1" dirty="0"/>
              <a:t>), </a:t>
            </a:r>
            <a:r>
              <a:rPr lang="it-IT" dirty="0"/>
              <a:t>incentrato sui parametri della durata globale dei procedimenti esecutivi, sui reali costi sostenuti dal creditore rispetto all’ammontare del credito vantato e sulla qualità del sistema giudiziario nel suo insieme, </a:t>
            </a:r>
            <a:r>
              <a:rPr lang="it-IT" b="1" dirty="0"/>
              <a:t>colloca la Repubblica Italiana al 108° posto </a:t>
            </a:r>
            <a:r>
              <a:rPr lang="it-IT" dirty="0"/>
              <a:t>(peggiore rispetto a numerosi paesi in via di sviluppo, mentre i paesi europei sono tutti entro il cinquantesimo posto), con evidente </a:t>
            </a:r>
            <a:r>
              <a:rPr lang="it-IT" b="1" dirty="0"/>
              <a:t>incidenza sulla attrattività del paese</a:t>
            </a:r>
            <a:r>
              <a:rPr lang="it-IT" dirty="0"/>
              <a:t>; </a:t>
            </a:r>
          </a:p>
          <a:p>
            <a:pPr algn="just"/>
            <a:r>
              <a:rPr lang="it-IT" dirty="0"/>
              <a:t>…OMISSIS…</a:t>
            </a:r>
          </a:p>
          <a:p>
            <a:endParaRPr lang="it-IT" dirty="0"/>
          </a:p>
          <a:p>
            <a:endParaRPr lang="it-IT" dirty="0"/>
          </a:p>
        </p:txBody>
      </p:sp>
    </p:spTree>
    <p:extLst>
      <p:ext uri="{BB962C8B-B14F-4D97-AF65-F5344CB8AC3E}">
        <p14:creationId xmlns:p14="http://schemas.microsoft.com/office/powerpoint/2010/main" val="156419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33772" y="1124744"/>
            <a:ext cx="11521280" cy="4536504"/>
          </a:xfrm>
        </p:spPr>
        <p:txBody>
          <a:bodyPr>
            <a:normAutofit/>
          </a:bodyPr>
          <a:lstStyle/>
          <a:p>
            <a:pPr marL="0" indent="0">
              <a:buNone/>
            </a:pPr>
            <a:r>
              <a:rPr lang="it-IT" b="1" dirty="0"/>
              <a:t>LEGGE 20 maggio 2016, n. 76 </a:t>
            </a:r>
            <a:endParaRPr lang="it-IT" dirty="0"/>
          </a:p>
          <a:p>
            <a:pPr marL="0" indent="0" algn="just">
              <a:buNone/>
            </a:pPr>
            <a:r>
              <a:rPr lang="it-IT" b="1" u="sng" dirty="0"/>
              <a:t>Regolamentazione delle unioni civili tra persone dello stesso sesso e disciplina delle convivenze</a:t>
            </a:r>
            <a:r>
              <a:rPr lang="it-IT" dirty="0"/>
              <a:t>.</a:t>
            </a:r>
          </a:p>
          <a:p>
            <a:pPr marL="0" indent="0" algn="just">
              <a:buNone/>
            </a:pPr>
            <a:r>
              <a:rPr lang="it-IT" b="1" dirty="0"/>
              <a:t>42. Salvo quanto previsto dall'articolo 337-sexies (Assegnazione della casa familiare e prescrizioni in tema di residenza) del codice civile, </a:t>
            </a:r>
            <a:r>
              <a:rPr lang="it-IT" b="1" u="sng" dirty="0"/>
              <a:t>in caso di morte del proprietario della casa di comune residenza il convivente di fatto superstite ha diritto di continuare ad abitare nella stessa per due anni o per un periodo pari alla convivenza se superiore a due anni e comunque non oltre i cinque anni</a:t>
            </a:r>
            <a:r>
              <a:rPr lang="it-IT" b="1" dirty="0"/>
              <a:t>. Ove nella stessa coabitino figli minori o figli disabili del convivente superstite, il medesimo ha diritto di continuare ad abitare nella casa di comune residenza per un periodo non inferiore a tre anni.</a:t>
            </a:r>
          </a:p>
          <a:p>
            <a:pPr algn="just"/>
            <a:endParaRPr lang="it-IT" b="1" dirty="0"/>
          </a:p>
        </p:txBody>
      </p:sp>
    </p:spTree>
    <p:extLst>
      <p:ext uri="{BB962C8B-B14F-4D97-AF65-F5344CB8AC3E}">
        <p14:creationId xmlns:p14="http://schemas.microsoft.com/office/powerpoint/2010/main" val="175872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1608" y="807864"/>
            <a:ext cx="10157354" cy="1397000"/>
          </a:xfrm>
        </p:spPr>
        <p:txBody>
          <a:bodyPr>
            <a:noAutofit/>
          </a:bodyPr>
          <a:lstStyle/>
          <a:p>
            <a:pPr algn="ctr"/>
            <a:r>
              <a:rPr lang="it-IT" sz="3200" b="1" dirty="0"/>
              <a:t>ONERI CONDOMINIALI</a:t>
            </a:r>
            <a:br>
              <a:rPr lang="it-IT" sz="3200" dirty="0"/>
            </a:br>
            <a:br>
              <a:rPr lang="it-IT" sz="3200" dirty="0"/>
            </a:br>
            <a:r>
              <a:rPr lang="it-IT" sz="3200" b="1" dirty="0"/>
              <a:t>CODICE CIVILE</a:t>
            </a:r>
            <a:endParaRPr lang="it-IT" sz="3200" dirty="0"/>
          </a:p>
        </p:txBody>
      </p:sp>
      <p:sp>
        <p:nvSpPr>
          <p:cNvPr id="3" name="Segnaposto contenuto 2"/>
          <p:cNvSpPr>
            <a:spLocks noGrp="1"/>
          </p:cNvSpPr>
          <p:nvPr>
            <p:ph idx="1"/>
          </p:nvPr>
        </p:nvSpPr>
        <p:spPr>
          <a:xfrm>
            <a:off x="1102754" y="2564904"/>
            <a:ext cx="10157354" cy="4470400"/>
          </a:xfrm>
        </p:spPr>
        <p:txBody>
          <a:bodyPr>
            <a:normAutofit/>
          </a:bodyPr>
          <a:lstStyle/>
          <a:p>
            <a:pPr marL="0" indent="0" algn="just">
              <a:buNone/>
            </a:pPr>
            <a:r>
              <a:rPr lang="it-IT" sz="2000" b="1" dirty="0"/>
              <a:t>Art. 1130. Attribuzioni dell'amministratore. </a:t>
            </a:r>
          </a:p>
          <a:p>
            <a:pPr marL="0" indent="0" algn="just">
              <a:buNone/>
            </a:pPr>
            <a:r>
              <a:rPr lang="it-IT" sz="2000" b="1" dirty="0"/>
              <a:t>L'amministratore, oltre a quanto previsto dall'articolo 1129 e dalle vigenti disposizioni di legge, deve: </a:t>
            </a:r>
          </a:p>
          <a:p>
            <a:pPr marL="0" indent="0" algn="just">
              <a:buNone/>
            </a:pPr>
            <a:r>
              <a:rPr lang="it-IT" sz="2000" b="1" dirty="0"/>
              <a:t>…OMISSIS…</a:t>
            </a:r>
          </a:p>
          <a:p>
            <a:pPr marL="0" indent="0" algn="just">
              <a:buNone/>
            </a:pPr>
            <a:r>
              <a:rPr lang="it-IT" sz="2000" b="1" dirty="0"/>
              <a:t>9) fornire al condomino che ne faccia richiesta attestazione relativa allo stato dei pagamenti degli oneri condominiali e delle eventuali liti in corso; …OMISSIS…</a:t>
            </a:r>
          </a:p>
          <a:p>
            <a:pPr algn="just"/>
            <a:endParaRPr lang="it-IT" sz="2000" b="1" dirty="0"/>
          </a:p>
        </p:txBody>
      </p:sp>
    </p:spTree>
    <p:extLst>
      <p:ext uri="{BB962C8B-B14F-4D97-AF65-F5344CB8AC3E}">
        <p14:creationId xmlns:p14="http://schemas.microsoft.com/office/powerpoint/2010/main" val="357407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3772" y="548680"/>
            <a:ext cx="11521280" cy="924520"/>
          </a:xfrm>
        </p:spPr>
        <p:txBody>
          <a:bodyPr>
            <a:normAutofit fontScale="90000"/>
          </a:bodyPr>
          <a:lstStyle/>
          <a:p>
            <a:pPr algn="ctr"/>
            <a:br>
              <a:rPr lang="it-IT" sz="3200" b="1" dirty="0"/>
            </a:br>
            <a:br>
              <a:rPr lang="it-IT" sz="3200" b="1" dirty="0"/>
            </a:br>
            <a:br>
              <a:rPr lang="it-IT" sz="3200" b="1" dirty="0"/>
            </a:br>
            <a:br>
              <a:rPr lang="it-IT" sz="3200" b="1" dirty="0"/>
            </a:br>
            <a:br>
              <a:rPr lang="it-IT" sz="3200" b="1" dirty="0"/>
            </a:br>
            <a:br>
              <a:rPr lang="it-IT" sz="3200" b="1" dirty="0"/>
            </a:br>
            <a:br>
              <a:rPr lang="it-IT" sz="3200" b="1" dirty="0"/>
            </a:br>
            <a:r>
              <a:rPr lang="it-IT" sz="3200" b="1" dirty="0"/>
              <a:t>DISPOSIZIONI PER L'ATTUAZIONE DEL CODICE CIVILE</a:t>
            </a:r>
            <a:endParaRPr lang="it-IT" sz="3200" dirty="0"/>
          </a:p>
        </p:txBody>
      </p:sp>
      <p:sp>
        <p:nvSpPr>
          <p:cNvPr id="3" name="Segnaposto contenuto 2"/>
          <p:cNvSpPr>
            <a:spLocks noGrp="1"/>
          </p:cNvSpPr>
          <p:nvPr>
            <p:ph idx="1"/>
          </p:nvPr>
        </p:nvSpPr>
        <p:spPr>
          <a:xfrm>
            <a:off x="333773" y="2060848"/>
            <a:ext cx="11593287" cy="3600400"/>
          </a:xfrm>
        </p:spPr>
        <p:txBody>
          <a:bodyPr>
            <a:noAutofit/>
          </a:bodyPr>
          <a:lstStyle/>
          <a:p>
            <a:pPr marL="0" indent="0">
              <a:buNone/>
            </a:pPr>
            <a:endParaRPr lang="it-IT" sz="2000" b="1" dirty="0"/>
          </a:p>
          <a:p>
            <a:pPr marL="0" indent="0">
              <a:buNone/>
            </a:pPr>
            <a:r>
              <a:rPr lang="it-IT" sz="2000" b="1" dirty="0"/>
              <a:t>Art. 63. …OMISSIS..</a:t>
            </a:r>
          </a:p>
          <a:p>
            <a:pPr marL="0" indent="0" algn="just">
              <a:buNone/>
            </a:pPr>
            <a:r>
              <a:rPr lang="it-IT" sz="2000" b="1" dirty="0"/>
              <a:t>Chi subentra nei diritti di un condomino è obbligato solidalmente con questo al pagamento dei contributi relativi all'anno in corso e a quello precedente. </a:t>
            </a:r>
          </a:p>
          <a:p>
            <a:pPr marL="0" indent="0" algn="just">
              <a:buNone/>
            </a:pPr>
            <a:r>
              <a:rPr lang="it-IT" sz="2000" b="1" dirty="0"/>
              <a:t>Chi cede diritti su unità immobiliari resta obbligato solidalmente con l'avente causa per i contributi maturati fino al momento in cui è trasmessa all'amministratore copia autentica del titolo che determina il trasferimento del diritto.  </a:t>
            </a:r>
          </a:p>
          <a:p>
            <a:endParaRPr lang="it-IT" sz="2000" b="1" dirty="0"/>
          </a:p>
        </p:txBody>
      </p:sp>
    </p:spTree>
    <p:extLst>
      <p:ext uri="{BB962C8B-B14F-4D97-AF65-F5344CB8AC3E}">
        <p14:creationId xmlns:p14="http://schemas.microsoft.com/office/powerpoint/2010/main" val="96189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93812" y="1052736"/>
            <a:ext cx="10945216" cy="4608512"/>
          </a:xfrm>
        </p:spPr>
        <p:txBody>
          <a:bodyPr>
            <a:normAutofit fontScale="92500" lnSpcReduction="20000"/>
          </a:bodyPr>
          <a:lstStyle/>
          <a:p>
            <a:pPr marL="0" indent="0" algn="ctr">
              <a:buNone/>
            </a:pPr>
            <a:r>
              <a:rPr lang="it-IT" sz="3500" b="1" dirty="0"/>
              <a:t>LEGATO EX LEGE DEL DIRITTO DI ABITAZIONE A FAVORE DEL CONIUGE SUPERSTITE</a:t>
            </a:r>
          </a:p>
          <a:p>
            <a:pPr marL="0" indent="0" algn="ctr">
              <a:buNone/>
            </a:pPr>
            <a:endParaRPr lang="it-IT" sz="2800" b="1" dirty="0"/>
          </a:p>
          <a:p>
            <a:pPr marL="0" indent="0">
              <a:buNone/>
            </a:pPr>
            <a:r>
              <a:rPr lang="it-IT" sz="2000" b="1" dirty="0"/>
              <a:t>Art. 540. Riserva a favore del coniuge.</a:t>
            </a:r>
          </a:p>
          <a:p>
            <a:pPr marL="0" indent="0">
              <a:buNone/>
            </a:pPr>
            <a:r>
              <a:rPr lang="it-IT" sz="2000" b="1" dirty="0"/>
              <a:t>…OMISSIS…</a:t>
            </a:r>
          </a:p>
          <a:p>
            <a:pPr marL="0" indent="0" algn="just">
              <a:buNone/>
            </a:pPr>
            <a:r>
              <a:rPr lang="it-IT" sz="2000" b="1" dirty="0"/>
              <a:t>Al coniuge, anche quando concorra con altri chiamati, sono riservati i diritti di abitazione sulla casa adibita a residenza familiare e di uso sui mobili che la corredano, se di proprietà del defunto o comuni….OMISSIS…</a:t>
            </a:r>
          </a:p>
          <a:p>
            <a:pPr marL="0" indent="0" algn="just">
              <a:buNone/>
            </a:pPr>
            <a:endParaRPr lang="it-IT" sz="2000" b="1" dirty="0"/>
          </a:p>
          <a:p>
            <a:pPr marL="0" indent="0" algn="just">
              <a:buNone/>
            </a:pPr>
            <a:r>
              <a:rPr lang="it-IT" sz="2000" b="1" u="sng" dirty="0"/>
              <a:t>Trattasi di un legato ex lege che non rientra nella elencazione tassativa degli atti da trascrivere ex art. 2643 cc e, dunque, è opponibile alla procedura a prescindere dalla sua trascrizione (Cass. n.6625/2012).</a:t>
            </a:r>
          </a:p>
          <a:p>
            <a:endParaRPr lang="it-IT" sz="2000" dirty="0"/>
          </a:p>
        </p:txBody>
      </p:sp>
    </p:spTree>
    <p:extLst>
      <p:ext uri="{BB962C8B-B14F-4D97-AF65-F5344CB8AC3E}">
        <p14:creationId xmlns:p14="http://schemas.microsoft.com/office/powerpoint/2010/main" val="106274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7309" y="76200"/>
            <a:ext cx="10157354" cy="1264568"/>
          </a:xfrm>
        </p:spPr>
        <p:txBody>
          <a:bodyPr>
            <a:noAutofit/>
          </a:bodyPr>
          <a:lstStyle/>
          <a:p>
            <a:pPr algn="ctr"/>
            <a:r>
              <a:rPr lang="it-IT" sz="3200" b="1" dirty="0"/>
              <a:t>ASSEGNAZIONE DELLA CASA FAMILIARE IN SEDE DI SEPARAZIONE E DIVORZIO</a:t>
            </a:r>
            <a:endParaRPr lang="it-IT" sz="3200" dirty="0"/>
          </a:p>
        </p:txBody>
      </p:sp>
      <p:sp>
        <p:nvSpPr>
          <p:cNvPr id="3" name="Segnaposto contenuto 2"/>
          <p:cNvSpPr>
            <a:spLocks noGrp="1"/>
          </p:cNvSpPr>
          <p:nvPr>
            <p:ph idx="1"/>
          </p:nvPr>
        </p:nvSpPr>
        <p:spPr>
          <a:xfrm>
            <a:off x="333771" y="1484784"/>
            <a:ext cx="11512607" cy="5040560"/>
          </a:xfrm>
        </p:spPr>
        <p:txBody>
          <a:bodyPr>
            <a:noAutofit/>
          </a:bodyPr>
          <a:lstStyle/>
          <a:p>
            <a:pPr marL="0" indent="0" algn="just">
              <a:buNone/>
            </a:pPr>
            <a:r>
              <a:rPr lang="it-IT" sz="2000" b="1" dirty="0"/>
              <a:t>Art. 337-sexies. Assegnazione della casa familiare e prescrizioni in tema di residenza</a:t>
            </a:r>
          </a:p>
          <a:p>
            <a:pPr marL="0" indent="0" algn="just">
              <a:buNone/>
            </a:pPr>
            <a:r>
              <a:rPr lang="it-IT" sz="2000" b="1" dirty="0"/>
              <a:t>Il godimento della casa familiare è attribuito tenendo prioritariamente conto dell'interesse dei figli. Dell'assegnazione il giudice tiene conto nella regolazione dei rapporti economici tra i genitori, considerato l'eventuale titolo di proprietà. </a:t>
            </a:r>
          </a:p>
          <a:p>
            <a:pPr marL="0" indent="0" algn="just">
              <a:buNone/>
            </a:pPr>
            <a:r>
              <a:rPr lang="it-IT" sz="2000" b="1" dirty="0"/>
              <a:t>…OMISIIS…</a:t>
            </a:r>
          </a:p>
          <a:p>
            <a:pPr marL="0" indent="0" algn="just">
              <a:buNone/>
            </a:pPr>
            <a:r>
              <a:rPr lang="it-IT" sz="2000" b="1" dirty="0"/>
              <a:t>Il provvedimento di assegnazione e quello di revoca sono trascrivibili e opponibili a terzi ai sensi dell'articolo 2643…..OMISSIS.. </a:t>
            </a:r>
          </a:p>
          <a:p>
            <a:pPr marL="0" indent="0" algn="just">
              <a:buNone/>
            </a:pPr>
            <a:r>
              <a:rPr lang="it-IT" sz="2000" b="1" u="sng" dirty="0"/>
              <a:t>La Corte di Cassazione (da ultimo </a:t>
            </a:r>
            <a:r>
              <a:rPr lang="it-IT" sz="2000" b="1" u="sng" dirty="0" err="1"/>
              <a:t>Cass</a:t>
            </a:r>
            <a:r>
              <a:rPr lang="it-IT" sz="2000" b="1" u="sng" dirty="0"/>
              <a:t>. civ., sez. III, </a:t>
            </a:r>
            <a:r>
              <a:rPr lang="it-IT" sz="2000" b="1" u="sng" dirty="0" err="1"/>
              <a:t>Sent</a:t>
            </a:r>
            <a:r>
              <a:rPr lang="it-IT" sz="2000" b="1" u="sng" dirty="0"/>
              <a:t>., 15 aprile 2022, n.12387) ha stabilito che il provvedimento di assegnazione della casa coniugale è opponibile ai terzi anche se non trascritto, giacché dotato di data certa, per i 9 anni successivi dalla data dell'assegnazione. Inoltre, è opponibile oltre tale termine nel caso in cui sia stato trascritto. Ratio della disciplina è quella di tutelare l'interesse superiore della prole a mantenere l'habitat domestico nel quale ha vissuto prima della crisi coniugale.</a:t>
            </a:r>
          </a:p>
          <a:p>
            <a:pPr algn="just"/>
            <a:endParaRPr lang="it-IT" sz="2000" b="1" dirty="0"/>
          </a:p>
        </p:txBody>
      </p:sp>
    </p:spTree>
    <p:extLst>
      <p:ext uri="{BB962C8B-B14F-4D97-AF65-F5344CB8AC3E}">
        <p14:creationId xmlns:p14="http://schemas.microsoft.com/office/powerpoint/2010/main" val="22376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7309" y="908720"/>
            <a:ext cx="10157354" cy="1397000"/>
          </a:xfrm>
        </p:spPr>
        <p:txBody>
          <a:bodyPr>
            <a:noAutofit/>
          </a:bodyPr>
          <a:lstStyle/>
          <a:p>
            <a:pPr algn="ctr">
              <a:lnSpc>
                <a:spcPct val="100000"/>
              </a:lnSpc>
            </a:pPr>
            <a:r>
              <a:rPr lang="it-IT" sz="4000" b="1" dirty="0"/>
              <a:t>DIRITTI DI PRELAZIONE</a:t>
            </a:r>
            <a:r>
              <a:rPr lang="it-IT" sz="3200" dirty="0"/>
              <a:t> </a:t>
            </a:r>
            <a:br>
              <a:rPr lang="it-IT" sz="3200" dirty="0"/>
            </a:br>
            <a:r>
              <a:rPr lang="it-IT" sz="2800" b="1" dirty="0"/>
              <a:t>DECRETO LEGISLATIVO 22 GENNAIO 2004, N. 42 </a:t>
            </a:r>
            <a:br>
              <a:rPr lang="it-IT" sz="2800" dirty="0"/>
            </a:br>
            <a:r>
              <a:rPr lang="it-IT" sz="2800" b="1" dirty="0"/>
              <a:t>CODICE DEI BENI CULTURALI E DEL PAESAGGIO</a:t>
            </a:r>
            <a:br>
              <a:rPr lang="it-IT" sz="3200" dirty="0"/>
            </a:br>
            <a:endParaRPr lang="it-IT" sz="3200" dirty="0"/>
          </a:p>
        </p:txBody>
      </p:sp>
      <p:sp>
        <p:nvSpPr>
          <p:cNvPr id="3" name="Segnaposto contenuto 2"/>
          <p:cNvSpPr>
            <a:spLocks noGrp="1"/>
          </p:cNvSpPr>
          <p:nvPr>
            <p:ph idx="1"/>
          </p:nvPr>
        </p:nvSpPr>
        <p:spPr>
          <a:xfrm>
            <a:off x="333772" y="1988840"/>
            <a:ext cx="11521280" cy="4680520"/>
          </a:xfrm>
        </p:spPr>
        <p:txBody>
          <a:bodyPr>
            <a:noAutofit/>
          </a:bodyPr>
          <a:lstStyle/>
          <a:p>
            <a:pPr marL="0" indent="0">
              <a:lnSpc>
                <a:spcPct val="100000"/>
              </a:lnSpc>
              <a:spcBef>
                <a:spcPts val="0"/>
              </a:spcBef>
              <a:buNone/>
            </a:pPr>
            <a:r>
              <a:rPr lang="it-IT" sz="1700" b="1" dirty="0"/>
              <a:t>Articolo 59 Denuncia di trasferimento</a:t>
            </a:r>
          </a:p>
          <a:p>
            <a:pPr marL="0" indent="0">
              <a:lnSpc>
                <a:spcPct val="100000"/>
              </a:lnSpc>
              <a:spcBef>
                <a:spcPts val="0"/>
              </a:spcBef>
              <a:buNone/>
            </a:pPr>
            <a:r>
              <a:rPr lang="it-IT" sz="1700" b="1" dirty="0"/>
              <a:t> </a:t>
            </a:r>
          </a:p>
          <a:p>
            <a:pPr marL="0" indent="0" algn="just">
              <a:lnSpc>
                <a:spcPct val="100000"/>
              </a:lnSpc>
              <a:spcBef>
                <a:spcPts val="0"/>
              </a:spcBef>
              <a:buNone/>
            </a:pPr>
            <a:r>
              <a:rPr lang="it-IT" sz="1700" b="1" dirty="0"/>
              <a:t>1. </a:t>
            </a:r>
            <a:r>
              <a:rPr lang="it-IT" sz="1700" b="1" u="sng" dirty="0"/>
              <a:t>Gli atti che trasferiscono, in tutto o in parte, a qualsiasi titolo, la proprietà o, limitatamente ai beni mobili, la detenzione di beni culturali sono denunciati al Ministero</a:t>
            </a:r>
            <a:r>
              <a:rPr lang="it-IT" sz="1700" b="1" dirty="0"/>
              <a:t>. </a:t>
            </a:r>
          </a:p>
          <a:p>
            <a:pPr marL="0" indent="0" algn="just">
              <a:lnSpc>
                <a:spcPct val="100000"/>
              </a:lnSpc>
              <a:spcBef>
                <a:spcPts val="0"/>
              </a:spcBef>
              <a:buNone/>
            </a:pPr>
            <a:r>
              <a:rPr lang="it-IT" sz="1700" b="1" dirty="0"/>
              <a:t>2. La denuncia è effettuata entro trenta giorni: </a:t>
            </a:r>
          </a:p>
          <a:p>
            <a:pPr marL="0" indent="0" algn="just">
              <a:lnSpc>
                <a:spcPct val="100000"/>
              </a:lnSpc>
              <a:spcBef>
                <a:spcPts val="0"/>
              </a:spcBef>
              <a:buNone/>
            </a:pPr>
            <a:r>
              <a:rPr lang="it-IT" sz="1700" b="1" dirty="0"/>
              <a:t>a) dall'alienante o dal cedente la detenzione, in caso di alienazione a titolo oneroso o gratuito o di trasferimento della detenzione; </a:t>
            </a:r>
          </a:p>
          <a:p>
            <a:pPr marL="0" indent="0" algn="just">
              <a:lnSpc>
                <a:spcPct val="100000"/>
              </a:lnSpc>
              <a:spcBef>
                <a:spcPts val="0"/>
              </a:spcBef>
              <a:buNone/>
            </a:pPr>
            <a:r>
              <a:rPr lang="it-IT" sz="1700" b="1" dirty="0"/>
              <a:t>b) </a:t>
            </a:r>
            <a:r>
              <a:rPr lang="it-IT" sz="1700" b="1" u="sng" dirty="0"/>
              <a:t>dall'acquirente, in caso di trasferimento avvenuto nell'ambito di procedure di vendita forzata o fallimentare ovvero in forza di sentenza che produca gli effetti di un contratto di alienazione non concluso</a:t>
            </a:r>
            <a:r>
              <a:rPr lang="it-IT" sz="1700" b="1" dirty="0"/>
              <a:t>; ….OMISSIS..</a:t>
            </a:r>
          </a:p>
          <a:p>
            <a:pPr marL="0" indent="0" algn="just">
              <a:buNone/>
            </a:pPr>
            <a:r>
              <a:rPr lang="it-IT" sz="1700" b="1" dirty="0"/>
              <a:t>Articolo 60 Acquisto in via di prelazione </a:t>
            </a:r>
          </a:p>
          <a:p>
            <a:pPr marL="0" indent="0" algn="just">
              <a:buNone/>
            </a:pPr>
            <a:r>
              <a:rPr lang="it-IT" sz="1700" b="1" dirty="0"/>
              <a:t>1. Il Ministero o, nel caso previsto dall'articolo 62, comma 3, la regione o gli altri enti pubblici territoriali interessati, hanno facoltà di acquistare in via di prelazione i beni culturali alienati a titolo oneroso o conferiti in società, rispettivamente, </a:t>
            </a:r>
            <a:r>
              <a:rPr lang="it-IT" sz="1700" b="1" u="sng" dirty="0"/>
              <a:t>al medesimo prezzo stabilito nell'atto di alienazione o al medesimo valore attribuito nell'atto di conferimento</a:t>
            </a:r>
            <a:r>
              <a:rPr lang="it-IT" sz="1700" b="1" dirty="0"/>
              <a:t>...OMISSIS...</a:t>
            </a:r>
          </a:p>
          <a:p>
            <a:pPr marL="0" indent="0" algn="just">
              <a:lnSpc>
                <a:spcPct val="100000"/>
              </a:lnSpc>
              <a:spcBef>
                <a:spcPts val="0"/>
              </a:spcBef>
              <a:buNone/>
            </a:pPr>
            <a:endParaRPr lang="it-IT" sz="1700" b="1" dirty="0"/>
          </a:p>
          <a:p>
            <a:pPr marL="0" indent="0">
              <a:lnSpc>
                <a:spcPct val="100000"/>
              </a:lnSpc>
              <a:spcBef>
                <a:spcPts val="0"/>
              </a:spcBef>
              <a:buNone/>
            </a:pPr>
            <a:endParaRPr lang="it-IT" sz="2000" b="1" dirty="0"/>
          </a:p>
          <a:p>
            <a:pPr marL="0" indent="0">
              <a:lnSpc>
                <a:spcPct val="100000"/>
              </a:lnSpc>
              <a:spcBef>
                <a:spcPts val="0"/>
              </a:spcBef>
              <a:buNone/>
            </a:pPr>
            <a:r>
              <a:rPr lang="it-IT" sz="2000" b="1" dirty="0"/>
              <a:t> </a:t>
            </a:r>
          </a:p>
          <a:p>
            <a:pPr>
              <a:lnSpc>
                <a:spcPct val="100000"/>
              </a:lnSpc>
              <a:spcBef>
                <a:spcPts val="0"/>
              </a:spcBef>
            </a:pPr>
            <a:endParaRPr lang="it-IT" sz="2000" b="1" dirty="0"/>
          </a:p>
        </p:txBody>
      </p:sp>
    </p:spTree>
    <p:extLst>
      <p:ext uri="{BB962C8B-B14F-4D97-AF65-F5344CB8AC3E}">
        <p14:creationId xmlns:p14="http://schemas.microsoft.com/office/powerpoint/2010/main" val="398811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49796" y="548680"/>
            <a:ext cx="11305256" cy="6048672"/>
          </a:xfrm>
        </p:spPr>
        <p:txBody>
          <a:bodyPr>
            <a:noAutofit/>
          </a:bodyPr>
          <a:lstStyle/>
          <a:p>
            <a:pPr marL="0" indent="0">
              <a:buNone/>
            </a:pPr>
            <a:r>
              <a:rPr lang="it-IT" sz="2000" b="1" dirty="0"/>
              <a:t>Articolo 61 Condizioni della prelazione </a:t>
            </a:r>
          </a:p>
          <a:p>
            <a:pPr marL="0" indent="0" algn="just">
              <a:buNone/>
            </a:pPr>
            <a:r>
              <a:rPr lang="it-IT" sz="2000" b="1" dirty="0"/>
              <a:t>1. La prelazione è esercitata nel termine di sessanta giorni dalla data di ricezione della denuncia prevista dall'articolo 59. </a:t>
            </a:r>
          </a:p>
          <a:p>
            <a:pPr marL="0" indent="0" algn="just">
              <a:buNone/>
            </a:pPr>
            <a:r>
              <a:rPr lang="it-IT" sz="2000" b="1" u="sng" dirty="0"/>
              <a:t>2. Nel caso in cui la denuncia sia stata omessa o presentata tardivamente oppure risulti incompleta, la prelazione è esercitata nel termine di centottanta giorni dal momento in cui il Ministero ha ricevuto la denuncia tardiva o ha comunque acquisito tutti gli elementi costitutivi della stessa ai sensi dell'articolo 59, comma 4</a:t>
            </a:r>
            <a:r>
              <a:rPr lang="it-IT" sz="2000" b="1" dirty="0"/>
              <a:t>. </a:t>
            </a:r>
          </a:p>
          <a:p>
            <a:pPr marL="0" indent="0" algn="just">
              <a:buNone/>
            </a:pPr>
            <a:r>
              <a:rPr lang="it-IT" sz="2000" b="1" dirty="0"/>
              <a:t>3. </a:t>
            </a:r>
            <a:r>
              <a:rPr lang="it-IT" sz="2000" b="1" u="sng" dirty="0"/>
              <a:t>Entro i termini indicati dai commi 1 e 2 il provvedimento di prelazione è notificato all'alienante ed all'acquirente. La proprietà passa allo Stato dalla data dell'ultima notifica</a:t>
            </a:r>
            <a:r>
              <a:rPr lang="it-IT" sz="2000" b="1" dirty="0"/>
              <a:t>. </a:t>
            </a:r>
          </a:p>
          <a:p>
            <a:pPr marL="0" indent="0" algn="just">
              <a:buNone/>
            </a:pPr>
            <a:r>
              <a:rPr lang="it-IT" sz="2000" b="1" dirty="0"/>
              <a:t>4. </a:t>
            </a:r>
            <a:r>
              <a:rPr lang="it-IT" sz="2000" b="1" u="sng" dirty="0"/>
              <a:t>In pendenza del termine prescritto dal comma 1 l'atto di alienazione rimane condizionato sospensivamente all'esercizio della prelazione e all'alienante è vietato effettuare la consegna della cosa</a:t>
            </a:r>
            <a:r>
              <a:rPr lang="it-IT" sz="2000" b="1" dirty="0"/>
              <a:t>. </a:t>
            </a:r>
          </a:p>
          <a:p>
            <a:pPr marL="0" indent="0" algn="just">
              <a:buNone/>
            </a:pPr>
            <a:r>
              <a:rPr lang="it-IT" sz="2000" b="1" dirty="0"/>
              <a:t>5. Le clausole del contratto di alienazione non vincolano lo Stato. </a:t>
            </a:r>
          </a:p>
          <a:p>
            <a:pPr marL="0" indent="0" algn="just">
              <a:buNone/>
            </a:pPr>
            <a:r>
              <a:rPr lang="it-IT" sz="2000" b="1" dirty="0"/>
              <a:t>6. Nel caso in cui il Ministero eserciti la prelazione su parte delle cose alienate, l'acquirente ha facoltà di recedere dal contratto.</a:t>
            </a:r>
          </a:p>
          <a:p>
            <a:endParaRPr lang="it-IT" sz="2000" b="1" dirty="0"/>
          </a:p>
        </p:txBody>
      </p:sp>
    </p:spTree>
    <p:extLst>
      <p:ext uri="{BB962C8B-B14F-4D97-AF65-F5344CB8AC3E}">
        <p14:creationId xmlns:p14="http://schemas.microsoft.com/office/powerpoint/2010/main" val="87316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3772" y="404664"/>
            <a:ext cx="11377264" cy="2232248"/>
          </a:xfrm>
        </p:spPr>
        <p:txBody>
          <a:bodyPr>
            <a:noAutofit/>
          </a:bodyPr>
          <a:lstStyle/>
          <a:p>
            <a:pPr algn="ctr"/>
            <a:r>
              <a:rPr lang="it-IT" sz="2800" b="1" dirty="0"/>
              <a:t>DECRETO LEGISLATIVO 20 GIUGNO 2005, N. 122</a:t>
            </a:r>
            <a:br>
              <a:rPr lang="it-IT" sz="2800" dirty="0"/>
            </a:br>
            <a:r>
              <a:rPr lang="it-IT" sz="2800" b="1" dirty="0"/>
              <a:t>DISPOSIZIONI PER LA TUTELA DEI DIRITTI PATRIMONIALI DEGLI ACQUIRENTI DI IMMOBILI DA COSTRUIRE, EMANATO IN ESECUZIONE DELLA LEGGE DELEGA 2 AGOSTO 2004, N. 210</a:t>
            </a:r>
            <a:r>
              <a:rPr lang="it-IT" sz="3200" b="1" dirty="0"/>
              <a:t>.</a:t>
            </a:r>
            <a:br>
              <a:rPr lang="it-IT" sz="3200" dirty="0"/>
            </a:br>
            <a:endParaRPr lang="it-IT" sz="3200" dirty="0"/>
          </a:p>
        </p:txBody>
      </p:sp>
      <p:sp>
        <p:nvSpPr>
          <p:cNvPr id="3" name="Segnaposto contenuto 2"/>
          <p:cNvSpPr>
            <a:spLocks noGrp="1"/>
          </p:cNvSpPr>
          <p:nvPr>
            <p:ph idx="1"/>
          </p:nvPr>
        </p:nvSpPr>
        <p:spPr>
          <a:xfrm>
            <a:off x="333772" y="2636912"/>
            <a:ext cx="11521280" cy="3960440"/>
          </a:xfrm>
        </p:spPr>
        <p:txBody>
          <a:bodyPr>
            <a:noAutofit/>
          </a:bodyPr>
          <a:lstStyle/>
          <a:p>
            <a:pPr marL="0" indent="0" algn="just">
              <a:buNone/>
            </a:pPr>
            <a:r>
              <a:rPr lang="it-IT" sz="2000" b="1" dirty="0"/>
              <a:t>Art. 1. Definizioni</a:t>
            </a:r>
          </a:p>
          <a:p>
            <a:pPr marL="0" indent="0" algn="just">
              <a:buNone/>
            </a:pPr>
            <a:r>
              <a:rPr lang="it-IT" sz="2000" b="1" dirty="0"/>
              <a:t>1. Ai fini del presente decreto devono intendersi: </a:t>
            </a:r>
          </a:p>
          <a:p>
            <a:pPr marL="0" indent="0" algn="just">
              <a:buNone/>
            </a:pPr>
            <a:r>
              <a:rPr lang="it-IT" sz="2000" b="1" dirty="0"/>
              <a:t>a) </a:t>
            </a:r>
            <a:r>
              <a:rPr lang="it-IT" sz="2000" b="1" u="sng" dirty="0"/>
              <a:t>per «acquirente»: la persona fisica che sia promissaria acquirente o che acquisti un immobile da costruire</a:t>
            </a:r>
            <a:r>
              <a:rPr lang="it-IT" sz="2000" b="1" dirty="0"/>
              <a:t>, </a:t>
            </a:r>
            <a:r>
              <a:rPr lang="it-IT" sz="2000" b="1" u="sng" dirty="0"/>
              <a:t>ovvero che abbia stipulato ogni altro contratto, compreso quello di leasing, che abbia o possa avere per effetto l'acquisto o comunque il trasferimento non immediato, a sé o ad un proprio parente in primo grado, della proprietà o della titolarità di un diritto reale di godimento su di un immobile da costruire,</a:t>
            </a:r>
            <a:r>
              <a:rPr lang="it-IT" sz="2000" b="1" dirty="0"/>
              <a:t> ovvero colui il quale, ancorché non socio di una cooperativa edilizia, abbia assunto obbligazioni con la cooperativa medesima per ottenere l'assegnazione in proprietà o l'acquisto della titolarità di un diritto reale di godimento su di un immobile da costruire per iniziativa della stessa; </a:t>
            </a:r>
          </a:p>
          <a:p>
            <a:pPr algn="just"/>
            <a:endParaRPr lang="it-IT" sz="1800" b="1" dirty="0"/>
          </a:p>
        </p:txBody>
      </p:sp>
    </p:spTree>
    <p:extLst>
      <p:ext uri="{BB962C8B-B14F-4D97-AF65-F5344CB8AC3E}">
        <p14:creationId xmlns:p14="http://schemas.microsoft.com/office/powerpoint/2010/main" val="48815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33772" y="908720"/>
            <a:ext cx="11521280" cy="5472608"/>
          </a:xfrm>
        </p:spPr>
        <p:txBody>
          <a:bodyPr>
            <a:noAutofit/>
          </a:bodyPr>
          <a:lstStyle/>
          <a:p>
            <a:pPr marL="0" indent="0" algn="just">
              <a:lnSpc>
                <a:spcPct val="110000"/>
              </a:lnSpc>
              <a:spcBef>
                <a:spcPts val="0"/>
              </a:spcBef>
              <a:buNone/>
            </a:pPr>
            <a:r>
              <a:rPr lang="it-IT" sz="2000" b="1" dirty="0"/>
              <a:t>b) </a:t>
            </a:r>
            <a:r>
              <a:rPr lang="it-IT" sz="2000" b="1" u="sng" dirty="0"/>
              <a:t>per «costruttore»: l'imprenditore o la cooperativa edilizia che promettano in vendita o che vendano un immobile da costruire</a:t>
            </a:r>
            <a:r>
              <a:rPr lang="it-IT" sz="2000" b="1" dirty="0"/>
              <a:t>, ovvero che abbiano stipulato ogni altro contratto, compreso quello di leasing, che abbia o possa avere per effetto la cessione o il trasferimento non immediato in favore di un acquirente della proprietà o della titolarità di un diritto reale di godimento su di un immobile da costruire, sia nel caso in cui lo stesso venga edificato direttamente dai medesimi, sia nel caso in cui la realizzazione della costruzione sia data in appalto o comunque eseguita da terzi; </a:t>
            </a:r>
          </a:p>
          <a:p>
            <a:pPr marL="0" indent="0" algn="just">
              <a:lnSpc>
                <a:spcPct val="110000"/>
              </a:lnSpc>
              <a:spcBef>
                <a:spcPts val="0"/>
              </a:spcBef>
              <a:buNone/>
            </a:pPr>
            <a:r>
              <a:rPr lang="it-IT" sz="2000" b="1" dirty="0"/>
              <a:t>c) per «situazione di crisi»: la situazione che ricorre nei casi in cui il costruttore sia sottoposto o sia stato sottoposto ad esecuzione immobiliare, in relazione all'immobile oggetto del contratto, ovvero a fallimento, amministrazione straordinaria, concordato preventivo, liquidazione coatta amministrativa; </a:t>
            </a:r>
          </a:p>
          <a:p>
            <a:pPr marL="0" indent="0" algn="just">
              <a:lnSpc>
                <a:spcPct val="110000"/>
              </a:lnSpc>
              <a:spcBef>
                <a:spcPts val="0"/>
              </a:spcBef>
              <a:buNone/>
            </a:pPr>
            <a:r>
              <a:rPr lang="it-IT" sz="2000" b="1" dirty="0"/>
              <a:t>d) </a:t>
            </a:r>
            <a:r>
              <a:rPr lang="it-IT" sz="2000" b="1" u="sng" dirty="0"/>
              <a:t>per «immobili da costruire»: gli immobili per i quali sia stato richiesto il permesso di costruire e che siano ancora da edificare o la cui costruzione non risulti essere stata ultimata versando in stadio tale da non consentire ancora il rilascio del certificato di agibilità.</a:t>
            </a:r>
          </a:p>
          <a:p>
            <a:pPr algn="just">
              <a:lnSpc>
                <a:spcPct val="110000"/>
              </a:lnSpc>
              <a:spcBef>
                <a:spcPts val="0"/>
              </a:spcBef>
            </a:pPr>
            <a:endParaRPr lang="it-IT" sz="2000" b="1" dirty="0"/>
          </a:p>
        </p:txBody>
      </p:sp>
    </p:spTree>
    <p:extLst>
      <p:ext uri="{BB962C8B-B14F-4D97-AF65-F5344CB8AC3E}">
        <p14:creationId xmlns:p14="http://schemas.microsoft.com/office/powerpoint/2010/main" val="1779916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33772" y="1340768"/>
            <a:ext cx="11521280" cy="4831432"/>
          </a:xfrm>
        </p:spPr>
        <p:txBody>
          <a:bodyPr>
            <a:normAutofit/>
          </a:bodyPr>
          <a:lstStyle/>
          <a:p>
            <a:pPr marL="0" indent="0" algn="just">
              <a:buNone/>
            </a:pPr>
            <a:r>
              <a:rPr lang="it-IT" sz="2000" b="1" dirty="0"/>
              <a:t>AGGIORNAMENTO </a:t>
            </a:r>
          </a:p>
          <a:p>
            <a:pPr marL="0" indent="0" algn="just">
              <a:buNone/>
            </a:pPr>
            <a:r>
              <a:rPr lang="it-IT" sz="2000" b="1" u="sng" dirty="0"/>
              <a:t>La Corte Costituzionale con sentenza 12 gennaio - 24 febbraio 2022, n. 43, ha dichiarato "l'illegittimità costituzionale del combinato dis</a:t>
            </a:r>
            <a:r>
              <a:rPr lang="it-IT" sz="2000" b="1" dirty="0"/>
              <a:t>posto degli artt. 1, comma 1, della Legge 2 agosto 2004, n. 210 (Delega al Governo per la tutela dei diritti patrimoniali degli acquirenti di immobili da costruire); 1, comma 1, lettera d) e 9, comma 1, del Decreto Legislativo 20 giugno 2005, n. 122 (Disposizioni per la tutela dei diritti patrimoniali degli acquirenti di immobili da costruire, a norma della legge 2 agosto 2004, n. 210), </a:t>
            </a:r>
            <a:r>
              <a:rPr lang="it-IT" sz="2000" b="1" u="sng" dirty="0"/>
              <a:t>nella parte in cui non riconoscono il diritto di prelazione anche alle persone fisiche che abbiano acquistato prima che sia stato richiesto il permesso di costruire".</a:t>
            </a:r>
          </a:p>
        </p:txBody>
      </p:sp>
    </p:spTree>
    <p:extLst>
      <p:ext uri="{BB962C8B-B14F-4D97-AF65-F5344CB8AC3E}">
        <p14:creationId xmlns:p14="http://schemas.microsoft.com/office/powerpoint/2010/main" val="1112551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B6DB895-4A96-434F-B7CE-90473E64AE70}"/>
              </a:ext>
            </a:extLst>
          </p:cNvPr>
          <p:cNvSpPr>
            <a:spLocks noGrp="1"/>
          </p:cNvSpPr>
          <p:nvPr>
            <p:ph idx="1"/>
          </p:nvPr>
        </p:nvSpPr>
        <p:spPr>
          <a:xfrm>
            <a:off x="693812" y="404664"/>
            <a:ext cx="10873207" cy="6264696"/>
          </a:xfrm>
        </p:spPr>
        <p:txBody>
          <a:bodyPr>
            <a:normAutofit fontScale="85000" lnSpcReduction="20000"/>
          </a:bodyPr>
          <a:lstStyle/>
          <a:p>
            <a:pPr algn="just"/>
            <a:r>
              <a:rPr lang="it-IT" b="1" dirty="0"/>
              <a:t>§ 7. L’immediatezza e l’effettività del controllo della documentazione </a:t>
            </a:r>
            <a:r>
              <a:rPr lang="it-IT" b="1" i="1" dirty="0"/>
              <a:t>ex </a:t>
            </a:r>
            <a:r>
              <a:rPr lang="it-IT" b="1" dirty="0"/>
              <a:t>art. 567, comma 2, c.p.c.: soluzioni operative. </a:t>
            </a:r>
            <a:endParaRPr lang="it-IT" dirty="0"/>
          </a:p>
          <a:p>
            <a:pPr algn="just"/>
            <a:r>
              <a:rPr lang="it-IT" dirty="0"/>
              <a:t>Un ulteriore presupposto cruciale di efficienza va senz’altro rintracciato nella necessità di assicurare rapidità ed effettività </a:t>
            </a:r>
            <a:r>
              <a:rPr lang="it-IT" b="1" dirty="0"/>
              <a:t>al controllo</a:t>
            </a:r>
            <a:r>
              <a:rPr lang="it-IT" dirty="0"/>
              <a:t>, postulato dall’art. 567, comma 2, c.p.c., </a:t>
            </a:r>
            <a:r>
              <a:rPr lang="it-IT" b="1" dirty="0"/>
              <a:t>sulla documentazione </a:t>
            </a:r>
            <a:r>
              <a:rPr lang="it-IT" dirty="0"/>
              <a:t>catastale e ipotecaria necessaria per poter dare avvio alla procedura. </a:t>
            </a:r>
          </a:p>
          <a:p>
            <a:pPr algn="just"/>
            <a:r>
              <a:rPr lang="it-IT" dirty="0"/>
              <a:t>Solo un </a:t>
            </a:r>
            <a:r>
              <a:rPr lang="it-IT" b="1" dirty="0"/>
              <a:t>controllo scrupoloso </a:t>
            </a:r>
            <a:r>
              <a:rPr lang="it-IT" dirty="0"/>
              <a:t>e ben congegnato, effettuato in tempi rapidi, è utile a consentire la </a:t>
            </a:r>
            <a:r>
              <a:rPr lang="it-IT" b="1" dirty="0"/>
              <a:t>tempestiva emersione di criticità </a:t>
            </a:r>
            <a:r>
              <a:rPr lang="it-IT" dirty="0"/>
              <a:t>che potrebbero bloccare o ritardare il corso successivo del processo. </a:t>
            </a:r>
          </a:p>
          <a:p>
            <a:pPr algn="just"/>
            <a:r>
              <a:rPr lang="it-IT" b="1" dirty="0"/>
              <a:t>Si tratterà di accertare</a:t>
            </a:r>
            <a:r>
              <a:rPr lang="it-IT" dirty="0"/>
              <a:t>, ad esempio, che il deposito della documentazione da scrutinare sia avvenuto nel rispetto del termine di legge; </a:t>
            </a:r>
            <a:r>
              <a:rPr lang="it-IT" b="1" dirty="0"/>
              <a:t>che il compendio documentale versato comprenda sia l’estratto attuale del catasto e l’estratto storico; che il bene faccia o meno parte di una comunione legale tra coniugi (Cass. n. 6575/2013), e molti altri profili ancora</a:t>
            </a:r>
            <a:r>
              <a:rPr lang="it-IT" dirty="0"/>
              <a:t>. </a:t>
            </a:r>
          </a:p>
          <a:p>
            <a:pPr algn="just"/>
            <a:r>
              <a:rPr lang="it-IT" dirty="0"/>
              <a:t>Sul piano delle prassi rilevate in materia, finalizzate a </a:t>
            </a:r>
            <a:r>
              <a:rPr lang="it-IT" b="1" dirty="0"/>
              <a:t>valorizzare al massimo grado le risorse umane e materiali </a:t>
            </a:r>
            <a:r>
              <a:rPr lang="it-IT" dirty="0"/>
              <a:t>concretamente adoperabili, </a:t>
            </a:r>
            <a:r>
              <a:rPr lang="it-IT" b="1" dirty="0"/>
              <a:t>si segnala la possibilità di ricorrere in via sistematica </a:t>
            </a:r>
            <a:r>
              <a:rPr lang="it-IT" dirty="0"/>
              <a:t>alla </a:t>
            </a:r>
            <a:r>
              <a:rPr lang="it-IT" b="1" dirty="0"/>
              <a:t>delega al perito e al custode</a:t>
            </a:r>
            <a:r>
              <a:rPr lang="it-IT" dirty="0"/>
              <a:t>, nominati entrambi già al momento della fissazione dell’udienza, </a:t>
            </a:r>
            <a:r>
              <a:rPr lang="it-IT" i="1" dirty="0"/>
              <a:t>ex </a:t>
            </a:r>
            <a:r>
              <a:rPr lang="it-IT" dirty="0"/>
              <a:t>art. 569 c.p.c., affinché si occupino, in sinergia, di questo adempimento basilare di </a:t>
            </a:r>
            <a:r>
              <a:rPr lang="it-IT" b="1" i="1" dirty="0"/>
              <a:t>spoglio </a:t>
            </a:r>
            <a:r>
              <a:rPr lang="it-IT" b="1" dirty="0"/>
              <a:t>della documentazione </a:t>
            </a:r>
            <a:r>
              <a:rPr lang="it-IT" dirty="0"/>
              <a:t>(vedi, in maggior dettaglio, par. 9). </a:t>
            </a:r>
          </a:p>
          <a:p>
            <a:pPr algn="just"/>
            <a:r>
              <a:rPr lang="it-IT" dirty="0"/>
              <a:t>…OMISSIS…</a:t>
            </a:r>
          </a:p>
          <a:p>
            <a:endParaRPr lang="it-IT" dirty="0"/>
          </a:p>
        </p:txBody>
      </p:sp>
    </p:spTree>
    <p:extLst>
      <p:ext uri="{BB962C8B-B14F-4D97-AF65-F5344CB8AC3E}">
        <p14:creationId xmlns:p14="http://schemas.microsoft.com/office/powerpoint/2010/main" val="164877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33772" y="260648"/>
            <a:ext cx="11521280" cy="6336704"/>
          </a:xfrm>
        </p:spPr>
        <p:txBody>
          <a:bodyPr>
            <a:noAutofit/>
          </a:bodyPr>
          <a:lstStyle/>
          <a:p>
            <a:pPr marL="0" indent="0" algn="just">
              <a:buNone/>
            </a:pPr>
            <a:r>
              <a:rPr lang="it-IT" sz="2000" b="1" dirty="0"/>
              <a:t>Art. 9. Diritto di prelazione</a:t>
            </a:r>
          </a:p>
          <a:p>
            <a:pPr marL="0" indent="0" algn="just">
              <a:buNone/>
            </a:pPr>
            <a:r>
              <a:rPr lang="it-IT" sz="2000" b="1" dirty="0"/>
              <a:t>1. </a:t>
            </a:r>
            <a:r>
              <a:rPr lang="it-IT" sz="2000" b="1" u="sng" dirty="0"/>
              <a:t>Qualora l'immobile sia stato consegnato all'acquirente e da questi adibito ad abitazione principale per sé ((o per il proprio coniuge)) o per un proprio parente in primo grado, all'acquirente medesimo, anche nel caso in cui abbia escusso la fideiussione, è riconosciuto il diritto di prelazione nell'acquisto dell'immobile al prezzo definitivo raggiunto nell'incanto anche in esito alle eventuali offerte ai sensi dell'articolo 584 del codice di procedura civile</a:t>
            </a:r>
            <a:r>
              <a:rPr lang="it-IT" sz="2000" b="1" dirty="0"/>
              <a:t>. </a:t>
            </a:r>
          </a:p>
          <a:p>
            <a:pPr marL="0" indent="0" algn="just">
              <a:buNone/>
            </a:pPr>
            <a:r>
              <a:rPr lang="it-IT" sz="2000" b="1" dirty="0"/>
              <a:t>2. Ai fini dell'esercizio del diritto di prelazione, l'autorità che procede alla vendita dell'immobile provvede a dare immediata comunicazione all'acquirente, con atto notificato a mezzo ufficiale giudiziario, della definitiva determinazione del prezzo entro dieci giorni dall'adozione del relativo provvedimento, con indicazione di tutte le condizioni alle quali la vendita dovrà essere conclusa e l'invito ad esercitare la prelazione. </a:t>
            </a:r>
          </a:p>
          <a:p>
            <a:pPr marL="0" indent="0" algn="just">
              <a:buNone/>
            </a:pPr>
            <a:r>
              <a:rPr lang="it-IT" sz="2000" b="1" dirty="0"/>
              <a:t>3. Il diritto di prelazione è esercitato dall'acquirente, a pena di decadenza, entro il termine di dieci giorni dalla data di ricezione della comunicazione di cui al comma 2 offrendo, con atto notificato a mezzo ufficiale giudiziario all'autorità che procede alla vendita dell'immobile, condizioni uguali a quelle comunicategli. …..OMISSIS….</a:t>
            </a:r>
          </a:p>
          <a:p>
            <a:pPr marL="0" indent="0" algn="just">
              <a:buNone/>
            </a:pPr>
            <a:r>
              <a:rPr lang="it-IT" sz="2000" b="1" u="sng" dirty="0"/>
              <a:t>5. E' escluso, in ogni caso, il diritto di riscatto nei confronti dell'aggiudicatario.</a:t>
            </a:r>
          </a:p>
          <a:p>
            <a:pPr algn="just"/>
            <a:endParaRPr lang="it-IT" sz="2000" b="1" dirty="0"/>
          </a:p>
          <a:p>
            <a:pPr marL="0" indent="0" algn="just">
              <a:buNone/>
            </a:pPr>
            <a:endParaRPr lang="it-IT" sz="2000" b="1" dirty="0"/>
          </a:p>
        </p:txBody>
      </p:sp>
    </p:spTree>
    <p:extLst>
      <p:ext uri="{BB962C8B-B14F-4D97-AF65-F5344CB8AC3E}">
        <p14:creationId xmlns:p14="http://schemas.microsoft.com/office/powerpoint/2010/main" val="76489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2631" y="260648"/>
            <a:ext cx="10157354" cy="1368152"/>
          </a:xfrm>
        </p:spPr>
        <p:txBody>
          <a:bodyPr>
            <a:noAutofit/>
          </a:bodyPr>
          <a:lstStyle/>
          <a:p>
            <a:pPr algn="ctr"/>
            <a:r>
              <a:rPr lang="it-IT" sz="2800" b="1" dirty="0"/>
              <a:t>VINCOLI DI INALIENABILITA’ DEGLI IMMOBILI EDIFICATI IN REGIME DI EDILIZIA ECONOMICA E POPOLARE</a:t>
            </a:r>
            <a:br>
              <a:rPr lang="it-IT" sz="3200" b="1" dirty="0"/>
            </a:br>
            <a:endParaRPr lang="it-IT" sz="3200" b="1" dirty="0"/>
          </a:p>
        </p:txBody>
      </p:sp>
      <p:sp>
        <p:nvSpPr>
          <p:cNvPr id="3" name="Segnaposto contenuto 2"/>
          <p:cNvSpPr>
            <a:spLocks noGrp="1"/>
          </p:cNvSpPr>
          <p:nvPr>
            <p:ph idx="1"/>
          </p:nvPr>
        </p:nvSpPr>
        <p:spPr>
          <a:xfrm>
            <a:off x="333772" y="1412776"/>
            <a:ext cx="11521279" cy="5184576"/>
          </a:xfrm>
        </p:spPr>
        <p:txBody>
          <a:bodyPr>
            <a:noAutofit/>
          </a:bodyPr>
          <a:lstStyle/>
          <a:p>
            <a:pPr marL="0" indent="0" algn="just">
              <a:buNone/>
            </a:pPr>
            <a:r>
              <a:rPr lang="it-IT" sz="2000" b="1" dirty="0"/>
              <a:t>LEGGE 8 agosto 1977, n. 513</a:t>
            </a:r>
          </a:p>
          <a:p>
            <a:pPr marL="0" indent="0" algn="just">
              <a:buNone/>
            </a:pPr>
            <a:r>
              <a:rPr lang="it-IT" sz="2000" b="1" dirty="0"/>
              <a:t>Art. 28. …OMISSIS..</a:t>
            </a:r>
          </a:p>
          <a:p>
            <a:pPr marL="0" indent="0" algn="just">
              <a:buNone/>
            </a:pPr>
            <a:r>
              <a:rPr lang="it-IT" sz="2000" b="1" dirty="0"/>
              <a:t>Per un periodo di tempo di 10 anni dalla data di stipulazione del contratto e comunque fino a quando non ne sia stato pagato l'intero prezzo, l'alloggio acquistato non può essere alienato a nessun titolo ne' su di esso può costituirsi alcun diritto reale di godimento….OMISSIS..</a:t>
            </a:r>
          </a:p>
          <a:p>
            <a:pPr marL="0" indent="0" algn="just">
              <a:buNone/>
            </a:pPr>
            <a:r>
              <a:rPr lang="it-IT" sz="2000" b="1" dirty="0"/>
              <a:t>LEGGE 24 DICEMBRE 1993, N. 560 </a:t>
            </a:r>
          </a:p>
          <a:p>
            <a:pPr marL="0" indent="0" algn="just">
              <a:buNone/>
            </a:pPr>
            <a:r>
              <a:rPr lang="it-IT" sz="2000" b="1" dirty="0"/>
              <a:t>Art.1 "Norme in materia di alienazione degli alloggi di edilizia residenziale pubblica« …OMISSIS..</a:t>
            </a:r>
          </a:p>
          <a:p>
            <a:pPr marL="0" indent="0" algn="just">
              <a:buNone/>
            </a:pPr>
            <a:r>
              <a:rPr lang="it-IT" sz="2000" b="1" dirty="0"/>
              <a:t>Gli alloggi e le unità immobiliari acquistati ai sensi della presente legge non possono essere alienati, anche parzialmente, né può esserne modificata la destinazione d'uso, per un periodo di dieci anni dalla data di registrazione del contratto di acquisto e comunque fino a quando non sia stato pagato interamente il prezzo.</a:t>
            </a:r>
          </a:p>
          <a:p>
            <a:pPr marL="0" indent="0" algn="just">
              <a:buNone/>
            </a:pPr>
            <a:r>
              <a:rPr lang="it-IT" sz="2000" b="1" dirty="0"/>
              <a:t> </a:t>
            </a:r>
          </a:p>
          <a:p>
            <a:pPr algn="just"/>
            <a:endParaRPr lang="it-IT" sz="2000" b="1" dirty="0"/>
          </a:p>
        </p:txBody>
      </p:sp>
    </p:spTree>
    <p:extLst>
      <p:ext uri="{BB962C8B-B14F-4D97-AF65-F5344CB8AC3E}">
        <p14:creationId xmlns:p14="http://schemas.microsoft.com/office/powerpoint/2010/main" val="158628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33772" y="764704"/>
            <a:ext cx="11521280" cy="5832648"/>
          </a:xfrm>
        </p:spPr>
        <p:txBody>
          <a:bodyPr>
            <a:normAutofit lnSpcReduction="10000"/>
          </a:bodyPr>
          <a:lstStyle/>
          <a:p>
            <a:pPr marL="0" indent="0" algn="just">
              <a:buNone/>
            </a:pPr>
            <a:r>
              <a:rPr lang="it-IT" sz="2000" b="1" dirty="0"/>
              <a:t>LEGGE REGIONE SICILIANA 16 APRILE 2003, N. 4</a:t>
            </a:r>
          </a:p>
          <a:p>
            <a:pPr marL="0" indent="0" algn="just">
              <a:buNone/>
            </a:pPr>
            <a:r>
              <a:rPr lang="it-IT" sz="2000" b="1" dirty="0"/>
              <a:t>Art. 19 </a:t>
            </a:r>
          </a:p>
          <a:p>
            <a:pPr marL="0" indent="0" algn="just">
              <a:buNone/>
            </a:pPr>
            <a:r>
              <a:rPr lang="it-IT" sz="2000" b="1" dirty="0"/>
              <a:t>Gli alloggi acquistati ai sensi della legge regionale 3 novembre 1994, n. 43 e successive modifiche ed integrazioni possono essere alienati trascorso il periodo di </a:t>
            </a:r>
            <a:r>
              <a:rPr lang="it-IT" sz="2000" b="1" u="sng" dirty="0"/>
              <a:t>cinque</a:t>
            </a:r>
            <a:r>
              <a:rPr lang="it-IT" sz="2000" b="1" dirty="0"/>
              <a:t> anni dalla data di registrazione del contratto di acquisto, purché sia stato interamente pagato il prezzo di riscatto.</a:t>
            </a:r>
          </a:p>
          <a:p>
            <a:pPr marL="0" indent="0" algn="just">
              <a:buNone/>
            </a:pPr>
            <a:r>
              <a:rPr lang="it-IT" sz="2000" b="1" u="sng" dirty="0"/>
              <a:t>NDR La L.R. n. 43/94 ha recepito, nel territorio della Regione, la L. n. 560/93 con modifiche ed integrazioni, dunque il divieto di alienazione di cui alla legge n.560/93 deve oggi intendersi limitato ad un periodo di cinque anni dalla data di registrazione del contratto di acquisto</a:t>
            </a:r>
            <a:r>
              <a:rPr lang="it-IT" sz="2000" b="1" dirty="0"/>
              <a:t>.</a:t>
            </a:r>
          </a:p>
          <a:p>
            <a:pPr marL="0" indent="0" algn="just">
              <a:buNone/>
            </a:pPr>
            <a:r>
              <a:rPr lang="it-IT" sz="2000" b="1" dirty="0"/>
              <a:t>Questi vincoli non trovano applicazione in sede di esecuzione forzata in quanto si ritiene prevalente l’interesse generale alla tutela del credito rispetto all’interesse a mantenere basso il prezzo di vendita degli immobili in zone PEEP al fine di consentire l’acquisto di case anche a persone meno abbienti. Ciò comporta che gli acquirenti all’asta non dovranno possedere i requisiti personali e di reddito stabiliti per detti immobili dalle leggi nazionali e regionali e che tali principi, probabilmente, andranno applicati anche in caso di successiva rivendita (Cass. 5 agosto 1987 n.6748).</a:t>
            </a:r>
          </a:p>
          <a:p>
            <a:pPr marL="0" indent="0" algn="just">
              <a:buNone/>
            </a:pPr>
            <a:endParaRPr lang="it-IT" sz="2000" b="1" dirty="0"/>
          </a:p>
        </p:txBody>
      </p:sp>
    </p:spTree>
    <p:extLst>
      <p:ext uri="{BB962C8B-B14F-4D97-AF65-F5344CB8AC3E}">
        <p14:creationId xmlns:p14="http://schemas.microsoft.com/office/powerpoint/2010/main" val="216224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idx="1"/>
          </p:nvPr>
        </p:nvSpPr>
        <p:spPr>
          <a:xfrm>
            <a:off x="1629916" y="2780928"/>
            <a:ext cx="5713871" cy="776163"/>
          </a:xfrm>
        </p:spPr>
        <p:txBody>
          <a:bodyPr>
            <a:normAutofit/>
          </a:bodyPr>
          <a:lstStyle/>
          <a:p>
            <a:pPr algn="ctr"/>
            <a:r>
              <a:rPr lang="it-IT" sz="3600" b="1" dirty="0"/>
              <a:t>Grazie per l’attenzione</a:t>
            </a:r>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095BC90-53AC-4216-8234-6444575C487C}"/>
              </a:ext>
            </a:extLst>
          </p:cNvPr>
          <p:cNvSpPr>
            <a:spLocks noGrp="1"/>
          </p:cNvSpPr>
          <p:nvPr>
            <p:ph idx="1"/>
          </p:nvPr>
        </p:nvSpPr>
        <p:spPr>
          <a:xfrm>
            <a:off x="477788" y="692696"/>
            <a:ext cx="11233247" cy="5904656"/>
          </a:xfrm>
        </p:spPr>
        <p:txBody>
          <a:bodyPr>
            <a:normAutofit fontScale="92500" lnSpcReduction="20000"/>
          </a:bodyPr>
          <a:lstStyle/>
          <a:p>
            <a:pPr algn="just"/>
            <a:r>
              <a:rPr lang="it-IT" sz="2500" b="1" dirty="0"/>
              <a:t>§ 9. La nomina contestuale del perito e del custode al momento della fissazione dell’udienza </a:t>
            </a:r>
            <a:r>
              <a:rPr lang="it-IT" sz="2500" b="1" i="1" dirty="0"/>
              <a:t>ex </a:t>
            </a:r>
            <a:r>
              <a:rPr lang="it-IT" sz="2500" b="1" dirty="0"/>
              <a:t>art. 569 c.p.c. </a:t>
            </a:r>
            <a:endParaRPr lang="it-IT" sz="2500" dirty="0"/>
          </a:p>
          <a:p>
            <a:pPr algn="just"/>
            <a:r>
              <a:rPr lang="it-IT" sz="2500" dirty="0"/>
              <a:t>Come accennato al § 7, si ritiene </a:t>
            </a:r>
            <a:r>
              <a:rPr lang="it-IT" sz="2500" b="1" dirty="0"/>
              <a:t>condivisibile </a:t>
            </a:r>
            <a:r>
              <a:rPr lang="it-IT" sz="2500" dirty="0"/>
              <a:t>la prassi, invalsa in diversi uffici giudiziari, tesa ad </a:t>
            </a:r>
            <a:r>
              <a:rPr lang="it-IT" sz="2500" b="1" dirty="0"/>
              <a:t>anticipare la nomina del custode </a:t>
            </a:r>
            <a:r>
              <a:rPr lang="it-IT" sz="2500" dirty="0"/>
              <a:t>giudiziario al momento della </a:t>
            </a:r>
            <a:r>
              <a:rPr lang="it-IT" sz="2500" b="1" dirty="0"/>
              <a:t>designazione dell’esperto</a:t>
            </a:r>
            <a:r>
              <a:rPr lang="it-IT" sz="2500" dirty="0"/>
              <a:t>, salvaguardando la contestualità delle investiture nei due incarichi e la susseguente sinergia nell’espletamento delle relative attività. </a:t>
            </a:r>
          </a:p>
          <a:p>
            <a:pPr algn="just"/>
            <a:r>
              <a:rPr lang="it-IT" sz="2500" dirty="0"/>
              <a:t>Detta opzione operativa si mostra, in rapporto alle alternative praticabili, idonea a produrre il </a:t>
            </a:r>
            <a:r>
              <a:rPr lang="it-IT" sz="2500" b="1" dirty="0"/>
              <a:t>miglior rapporto tra risultati ottenuti </a:t>
            </a:r>
            <a:r>
              <a:rPr lang="it-IT" sz="2500" dirty="0"/>
              <a:t>e mezzi impiegati, posto che ad un incremento limitato di costi (per i compensi del custode ausiliario per il quale si accelera la assegnazione dell’incarico) fa da contraltare la </a:t>
            </a:r>
            <a:r>
              <a:rPr lang="it-IT" sz="2500" b="1" dirty="0"/>
              <a:t>maggior fluidità </a:t>
            </a:r>
            <a:r>
              <a:rPr lang="it-IT" sz="2500" dirty="0"/>
              <a:t>impressa alla procedura, nella quale si isolano a monte le possibili criticità e si predispone la strada per le successive fasi. </a:t>
            </a:r>
          </a:p>
          <a:p>
            <a:pPr algn="just"/>
            <a:r>
              <a:rPr lang="it-IT" sz="2500" dirty="0"/>
              <a:t>E’ noto che l’art. 173-</a:t>
            </a:r>
            <a:r>
              <a:rPr lang="it-IT" sz="2500" i="1" dirty="0"/>
              <a:t>bis</a:t>
            </a:r>
            <a:r>
              <a:rPr lang="it-IT" sz="2500" dirty="0"/>
              <a:t>, comma 2, disp. </a:t>
            </a:r>
            <a:r>
              <a:rPr lang="it-IT" sz="2500" dirty="0" err="1"/>
              <a:t>att</a:t>
            </a:r>
            <a:r>
              <a:rPr lang="it-IT" sz="2500" dirty="0"/>
              <a:t>. c.p.c., nel tratteggiare i “compiti dell’esperto”, lo impegni “</a:t>
            </a:r>
            <a:r>
              <a:rPr lang="it-IT" sz="2500" i="1" dirty="0"/>
              <a:t>prima di ogni attività</a:t>
            </a:r>
            <a:r>
              <a:rPr lang="it-IT" sz="2500" dirty="0"/>
              <a:t>” ad un controllo della “</a:t>
            </a:r>
            <a:r>
              <a:rPr lang="it-IT" sz="2500" i="1" dirty="0"/>
              <a:t>completezza dei documenti di cui all'articolo 567, secondo comma, del c.p.c.</a:t>
            </a:r>
            <a:r>
              <a:rPr lang="it-IT" sz="2500" dirty="0"/>
              <a:t>”, onerandolo della segnalazione al giudice – che avverrà “immediatamente” – di quelli “</a:t>
            </a:r>
            <a:r>
              <a:rPr lang="it-IT" sz="2500" i="1" dirty="0"/>
              <a:t>mancanti o inidonei</a:t>
            </a:r>
            <a:r>
              <a:rPr lang="it-IT" sz="2500" dirty="0"/>
              <a:t>”. </a:t>
            </a:r>
          </a:p>
          <a:p>
            <a:endParaRPr lang="it-IT" dirty="0"/>
          </a:p>
        </p:txBody>
      </p:sp>
    </p:spTree>
    <p:extLst>
      <p:ext uri="{BB962C8B-B14F-4D97-AF65-F5344CB8AC3E}">
        <p14:creationId xmlns:p14="http://schemas.microsoft.com/office/powerpoint/2010/main" val="33709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04378CA-A0BA-402A-AD51-81B5FCF80C78}"/>
              </a:ext>
            </a:extLst>
          </p:cNvPr>
          <p:cNvSpPr>
            <a:spLocks noGrp="1"/>
          </p:cNvSpPr>
          <p:nvPr>
            <p:ph idx="1"/>
          </p:nvPr>
        </p:nvSpPr>
        <p:spPr>
          <a:xfrm>
            <a:off x="477788" y="1124744"/>
            <a:ext cx="11161240" cy="5400600"/>
          </a:xfrm>
        </p:spPr>
        <p:txBody>
          <a:bodyPr/>
          <a:lstStyle/>
          <a:p>
            <a:pPr algn="just"/>
            <a:r>
              <a:rPr lang="it-IT" b="1" dirty="0"/>
              <a:t>È lampante, peraltro, come sia opportuno un supporto convergente di professionalità distinte:  l’una – quella dello stimatore – maggiormente avvezza ai risvolti dell’inventariazione, della classificazione e della descrizione estimativa, censuaria, planimetrica dei beni; l’altra – quella del custode (che sia un soggetto formatosi anche sulle discipline giuridiche) – addestrata a cogliere le implicazioni legali salienti della connotazione catastale e urbanistica dei beni e dei diritti che </a:t>
            </a:r>
            <a:r>
              <a:rPr lang="it-IT" b="1" i="1" dirty="0"/>
              <a:t>prima </a:t>
            </a:r>
            <a:r>
              <a:rPr lang="it-IT" b="1" i="1" dirty="0" err="1"/>
              <a:t>facie</a:t>
            </a:r>
            <a:r>
              <a:rPr lang="it-IT" b="1" i="1" dirty="0"/>
              <a:t> </a:t>
            </a:r>
            <a:r>
              <a:rPr lang="it-IT" b="1" dirty="0"/>
              <a:t>vi insistano. </a:t>
            </a:r>
          </a:p>
          <a:p>
            <a:pPr algn="just"/>
            <a:r>
              <a:rPr lang="it-IT" b="1" dirty="0"/>
              <a:t>Il controllo della documentazione appare dunque più esauriente nella misura in cui stimatore e custode sommino i rispettivi angoli di visuale nella prospettiva di una verifica coordinata e simultanea.</a:t>
            </a:r>
          </a:p>
          <a:p>
            <a:pPr algn="just"/>
            <a:r>
              <a:rPr lang="it-IT" dirty="0"/>
              <a:t>…OMISSIS…</a:t>
            </a:r>
          </a:p>
          <a:p>
            <a:endParaRPr lang="it-IT" dirty="0"/>
          </a:p>
        </p:txBody>
      </p:sp>
    </p:spTree>
    <p:extLst>
      <p:ext uri="{BB962C8B-B14F-4D97-AF65-F5344CB8AC3E}">
        <p14:creationId xmlns:p14="http://schemas.microsoft.com/office/powerpoint/2010/main" val="202596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ibri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02_TF02787940_TF02787940.potx" id="{16BC592A-5788-410B-8483-B87DA45B8300}" vid="{E443AD33-126F-45B8-9771-6333635CD181}"/>
    </a:ext>
  </a:extLst>
</a:theme>
</file>

<file path=ppt/theme/theme2.xml><?xml version="1.0" encoding="utf-8"?>
<a:theme xmlns:a="http://schemas.openxmlformats.org/drawingml/2006/main" name="Tema di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Tema di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2.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01D382-32B0-43EE-932C-28906AF37617}">
  <ds:schemaRefs>
    <ds:schemaRef ds:uri="http://purl.org/dc/term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www.w3.org/XML/1998/namespace"/>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tf02787940</Template>
  <TotalTime>0</TotalTime>
  <Words>10027</Words>
  <Application>Microsoft Office PowerPoint</Application>
  <PresentationFormat>Personalizzato</PresentationFormat>
  <Paragraphs>373</Paragraphs>
  <Slides>73</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73</vt:i4>
      </vt:variant>
    </vt:vector>
  </HeadingPairs>
  <TitlesOfParts>
    <vt:vector size="76" baseType="lpstr">
      <vt:lpstr>Arial</vt:lpstr>
      <vt:lpstr>Century Gothic</vt:lpstr>
      <vt:lpstr>Libri 16x9</vt:lpstr>
      <vt:lpstr>Due diligence legale in riferimento ai controlli preliminari nelle attività delegate dal Decidente al custode e al professionista delegato</vt:lpstr>
      <vt:lpstr>Presentazione standard di PowerPoint</vt:lpstr>
      <vt:lpstr>Presentazione standard di PowerPoint</vt:lpstr>
      <vt:lpstr>LINEE GUIDA PER LE ESECUZIONI IMMOBILIARI APPROVATE DAL CSM IL GIORNO 11 OTTOBRE 2017</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DOCUMENTAZIONE CHE PERITO E CUSTODE DEVONO ANALIZZARE </vt:lpstr>
      <vt:lpstr>Presentazione standard di PowerPoint</vt:lpstr>
      <vt:lpstr>Presentazione standard di PowerPoint</vt:lpstr>
      <vt:lpstr>NORME IN MATERIA DI REGIME PATRIMONIALE DEI CONIUGI  UNIONI CIVILI E CONVIVENZE DI FATTO COMUNIONE LEGALE DEI BENI E SEPARAZIONE DEI BENI  </vt:lpstr>
      <vt:lpstr>Presentazione standard di PowerPoint</vt:lpstr>
      <vt:lpstr>Presentazione standard di PowerPoint</vt:lpstr>
      <vt:lpstr>Presentazione standard di PowerPoint</vt:lpstr>
      <vt:lpstr>Presentazione standard di PowerPoint</vt:lpstr>
      <vt:lpstr>STRANIERI</vt:lpstr>
      <vt:lpstr>STRANIERI</vt:lpstr>
      <vt:lpstr>STRANIERI</vt:lpstr>
      <vt:lpstr>STRANIERI</vt:lpstr>
      <vt:lpstr>STRANIERI</vt:lpstr>
      <vt:lpstr>UNIONI CIVILI E CONVIVENZE DI FATTO REGISTRATE LEGGE 20 maggio 2016, n. 76  Regolamentazione delle unioni civili tra persone dello stesso sesso e disciplina delle convivenze.  </vt:lpstr>
      <vt:lpstr>Presentazione standard di PowerPoint</vt:lpstr>
      <vt:lpstr>Presentazione standard di PowerPoint</vt:lpstr>
      <vt:lpstr>CONVIVENZE DI FATTO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CONTINUITA’ DELLE TRASCRIZIONI E ACCETTAZIONE ESPRESSA O TACITA DI EREDITA’ </vt:lpstr>
      <vt:lpstr>CONTINUITA’ DELLE TRASCRIZIONI E ACCETTAZIONE ESPRESSA O TACITA DI EREDITA’</vt:lpstr>
      <vt:lpstr>Presentazione standard di PowerPoint</vt:lpstr>
      <vt:lpstr>USUCAPIONE</vt:lpstr>
      <vt:lpstr>USUCAPIONE </vt:lpstr>
      <vt:lpstr>Presentazione standard di PowerPoint</vt:lpstr>
      <vt:lpstr>USUCAPIONE </vt:lpstr>
      <vt:lpstr>CORRETTA INDIVIDUAZIONE DEL BENE ASSOGGETTATO A PIGNORAMENTO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FORMALITA', VINCOLI E ONERI, ANCHE DI NATURA CONDOMINIALE, CHE SARANNO CANCELLATI O CHE COMUNQUE RISULTERANNO NON OPPONIBILI ALL'ACQUIRENTE  CODICE CIVILE</vt:lpstr>
      <vt:lpstr>CODICE CIVILE</vt:lpstr>
      <vt:lpstr>Presentazione standard di PowerPoint</vt:lpstr>
      <vt:lpstr>Presentazione standard di PowerPoint</vt:lpstr>
      <vt:lpstr>Presentazione standard di PowerPoint</vt:lpstr>
      <vt:lpstr>Presentazione standard di PowerPoint</vt:lpstr>
      <vt:lpstr>Presentazione standard di PowerPoint</vt:lpstr>
      <vt:lpstr>FORMALITA', VINCOLI O ONERI, ANCHE DI NATURA CONDOMINIALE, GRAVANTI SUL BENE, CHE RESTERANNO A CARICO DELL'ACQUIRENTE E/O SARANNO A LUI OPPONIBILI </vt:lpstr>
      <vt:lpstr>Presentazione standard di PowerPoint</vt:lpstr>
      <vt:lpstr>Presentazione standard di PowerPoint</vt:lpstr>
      <vt:lpstr>ONERI CONDOMINIALI  CODICE CIVILE</vt:lpstr>
      <vt:lpstr>       DISPOSIZIONI PER L'ATTUAZIONE DEL CODICE CIVILE</vt:lpstr>
      <vt:lpstr>Presentazione standard di PowerPoint</vt:lpstr>
      <vt:lpstr>ASSEGNAZIONE DELLA CASA FAMILIARE IN SEDE DI SEPARAZIONE E DIVORZIO</vt:lpstr>
      <vt:lpstr>DIRITTI DI PRELAZIONE  DECRETO LEGISLATIVO 22 GENNAIO 2004, N. 42  CODICE DEI BENI CULTURALI E DEL PAESAGGIO </vt:lpstr>
      <vt:lpstr>Presentazione standard di PowerPoint</vt:lpstr>
      <vt:lpstr>DECRETO LEGISLATIVO 20 GIUGNO 2005, N. 122 DISPOSIZIONI PER LA TUTELA DEI DIRITTI PATRIMONIALI DEGLI ACQUIRENTI DI IMMOBILI DA COSTRUIRE, EMANATO IN ESECUZIONE DELLA LEGGE DELEGA 2 AGOSTO 2004, N. 210. </vt:lpstr>
      <vt:lpstr>Presentazione standard di PowerPoint</vt:lpstr>
      <vt:lpstr>Presentazione standard di PowerPoint</vt:lpstr>
      <vt:lpstr>Presentazione standard di PowerPoint</vt:lpstr>
      <vt:lpstr>VINCOLI DI INALIENABILITA’ DEGLI IMMOBILI EDIFICATI IN REGIME DI EDILIZIA ECONOMICA E POPOLARE </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2018-01-08T10:36:19Z</dcterms:created>
  <dcterms:modified xsi:type="dcterms:W3CDTF">2024-11-19T16:04:54Z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